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9144000" cy="6858000"/>
  <p:embeddedFontLst>
    <p:embeddedFont>
      <p:font typeface="Raleway" panose="020B0604020202020204" charset="0"/>
      <p:regular r:id="rId13"/>
      <p:bold r:id="rId14"/>
      <p:italic r:id="rId15"/>
      <p:boldItalic r:id="rId16"/>
    </p:embeddedFont>
    <p:embeddedFont>
      <p:font typeface="Source Sans Pro" panose="020B0604020202020204" charset="0"/>
      <p:regular r:id="rId17"/>
      <p:bold r:id="rId18"/>
      <p:italic r:id="rId19"/>
      <p:boldItalic r:id="rId20"/>
    </p:embeddedFont>
    <p:embeddedFont>
      <p:font typeface="Calibri" panose="020F050202020403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734AEE-D95D-43F6-9B15-9280E5303511}">
  <a:tblStyle styleId="{F4734AEE-D95D-43F6-9B15-9280E5303511}"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962399" cy="342899"/>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5180012" y="0"/>
            <a:ext cx="3962399" cy="342899"/>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2857500" y="514350"/>
            <a:ext cx="3429000" cy="257174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914400" y="3257550"/>
            <a:ext cx="7315200" cy="3086099"/>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6513512"/>
            <a:ext cx="3962399" cy="34289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5180012" y="6513512"/>
            <a:ext cx="3962399" cy="342899"/>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1989180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69" name="Shape 69"/>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a:t>
            </a:fld>
            <a:endParaRPr lang="en-US"/>
          </a:p>
        </p:txBody>
      </p:sp>
    </p:spTree>
    <p:extLst>
      <p:ext uri="{BB962C8B-B14F-4D97-AF65-F5344CB8AC3E}">
        <p14:creationId xmlns:p14="http://schemas.microsoft.com/office/powerpoint/2010/main" val="4285011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76" name="Shape 76"/>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a:t>
            </a:fld>
            <a:endParaRPr lang="en-US"/>
          </a:p>
        </p:txBody>
      </p:sp>
    </p:spTree>
    <p:extLst>
      <p:ext uri="{BB962C8B-B14F-4D97-AF65-F5344CB8AC3E}">
        <p14:creationId xmlns:p14="http://schemas.microsoft.com/office/powerpoint/2010/main" val="680614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914400" y="3257550"/>
            <a:ext cx="7315200" cy="30860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lt1"/>
              </a:solidFill>
              <a:latin typeface="Calibri"/>
              <a:ea typeface="Calibri"/>
              <a:cs typeface="Calibri"/>
              <a:sym typeface="Calibri"/>
            </a:endParaRPr>
          </a:p>
        </p:txBody>
      </p:sp>
      <p:sp>
        <p:nvSpPr>
          <p:cNvPr id="84" name="Shape 84"/>
          <p:cNvSpPr txBox="1">
            <a:spLocks noGrp="1"/>
          </p:cNvSpPr>
          <p:nvPr>
            <p:ph type="sldNum" idx="12"/>
          </p:nvPr>
        </p:nvSpPr>
        <p:spPr>
          <a:xfrm>
            <a:off x="5180012" y="6513512"/>
            <a:ext cx="3962399" cy="342899"/>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lt1"/>
                </a:solidFill>
                <a:latin typeface="Arial"/>
                <a:ea typeface="Arial"/>
                <a:cs typeface="Arial"/>
                <a:sym typeface="Arial"/>
              </a:rPr>
              <a:t>3</a:t>
            </a:fld>
            <a:endParaRPr lang="en-US" sz="12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154156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914400" y="3257550"/>
            <a:ext cx="7315200" cy="30861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lt1"/>
              </a:solidFill>
              <a:latin typeface="Calibri"/>
              <a:ea typeface="Calibri"/>
              <a:cs typeface="Calibri"/>
              <a:sym typeface="Calibri"/>
            </a:endParaRPr>
          </a:p>
        </p:txBody>
      </p:sp>
      <p:sp>
        <p:nvSpPr>
          <p:cNvPr id="96" name="Shape 96"/>
          <p:cNvSpPr txBox="1">
            <a:spLocks noGrp="1"/>
          </p:cNvSpPr>
          <p:nvPr>
            <p:ph type="sldNum" idx="12"/>
          </p:nvPr>
        </p:nvSpPr>
        <p:spPr>
          <a:xfrm>
            <a:off x="5180012" y="6513512"/>
            <a:ext cx="3962400" cy="3429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lt1"/>
                </a:solidFill>
                <a:latin typeface="Arial"/>
                <a:ea typeface="Arial"/>
                <a:cs typeface="Arial"/>
                <a:sym typeface="Arial"/>
              </a:rPr>
              <a:t>4</a:t>
            </a:fld>
            <a:endParaRPr lang="en-US" sz="12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393573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107" name="Shape 107"/>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extLst>
      <p:ext uri="{BB962C8B-B14F-4D97-AF65-F5344CB8AC3E}">
        <p14:creationId xmlns:p14="http://schemas.microsoft.com/office/powerpoint/2010/main" val="191640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a:spcBef>
                <a:spcPts val="0"/>
              </a:spcBef>
              <a:buNone/>
            </a:pPr>
            <a:endParaRPr/>
          </a:p>
        </p:txBody>
      </p:sp>
      <p:sp>
        <p:nvSpPr>
          <p:cNvPr id="114" name="Shape 11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extLst>
      <p:ext uri="{BB962C8B-B14F-4D97-AF65-F5344CB8AC3E}">
        <p14:creationId xmlns:p14="http://schemas.microsoft.com/office/powerpoint/2010/main" val="3344062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24" name="Shape 124"/>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7</a:t>
            </a:fld>
            <a:endParaRPr lang="en-US"/>
          </a:p>
        </p:txBody>
      </p:sp>
    </p:spTree>
    <p:extLst>
      <p:ext uri="{BB962C8B-B14F-4D97-AF65-F5344CB8AC3E}">
        <p14:creationId xmlns:p14="http://schemas.microsoft.com/office/powerpoint/2010/main" val="3241228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35" name="Shape 135"/>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8</a:t>
            </a:fld>
            <a:endParaRPr lang="en-US"/>
          </a:p>
        </p:txBody>
      </p:sp>
    </p:spTree>
    <p:extLst>
      <p:ext uri="{BB962C8B-B14F-4D97-AF65-F5344CB8AC3E}">
        <p14:creationId xmlns:p14="http://schemas.microsoft.com/office/powerpoint/2010/main" val="2298442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45" name="Shape 145"/>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9</a:t>
            </a:fld>
            <a:endParaRPr lang="en-US"/>
          </a:p>
        </p:txBody>
      </p:sp>
    </p:spTree>
    <p:extLst>
      <p:ext uri="{BB962C8B-B14F-4D97-AF65-F5344CB8AC3E}">
        <p14:creationId xmlns:p14="http://schemas.microsoft.com/office/powerpoint/2010/main" val="1898574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2857500" y="514350"/>
            <a:ext cx="3429000" cy="2571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914400" y="3257550"/>
            <a:ext cx="7315200" cy="3086100"/>
          </a:xfrm>
          <a:prstGeom prst="rect">
            <a:avLst/>
          </a:prstGeom>
        </p:spPr>
        <p:txBody>
          <a:bodyPr lIns="91425" tIns="91425" rIns="91425" bIns="91425" anchor="t" anchorCtr="0">
            <a:noAutofit/>
          </a:bodyPr>
          <a:lstStyle/>
          <a:p>
            <a:pPr lvl="0" rtl="0">
              <a:spcBef>
                <a:spcPts val="0"/>
              </a:spcBef>
              <a:buNone/>
            </a:pPr>
            <a:endParaRPr/>
          </a:p>
        </p:txBody>
      </p:sp>
      <p:sp>
        <p:nvSpPr>
          <p:cNvPr id="155" name="Shape 155"/>
          <p:cNvSpPr txBox="1">
            <a:spLocks noGrp="1"/>
          </p:cNvSpPr>
          <p:nvPr>
            <p:ph type="sldNum" idx="12"/>
          </p:nvPr>
        </p:nvSpPr>
        <p:spPr>
          <a:xfrm>
            <a:off x="5180012" y="6513512"/>
            <a:ext cx="3962400" cy="3429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10</a:t>
            </a:fld>
            <a:endParaRPr lang="en-US"/>
          </a:p>
        </p:txBody>
      </p:sp>
    </p:spTree>
    <p:extLst>
      <p:ext uri="{BB962C8B-B14F-4D97-AF65-F5344CB8AC3E}">
        <p14:creationId xmlns:p14="http://schemas.microsoft.com/office/powerpoint/2010/main" val="84918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7" name="Shape 17"/>
          <p:cNvSpPr txBox="1">
            <a:spLocks noGrp="1"/>
          </p:cNvSpPr>
          <p:nvPr>
            <p:ph type="ctrTitle"/>
          </p:nvPr>
        </p:nvSpPr>
        <p:spPr>
          <a:xfrm>
            <a:off x="485875" y="352633"/>
            <a:ext cx="8183700" cy="1964700"/>
          </a:xfrm>
          <a:prstGeom prst="rect">
            <a:avLst/>
          </a:prstGeom>
        </p:spPr>
        <p:txBody>
          <a:bodyPr lIns="91425" tIns="91425" rIns="91425" bIns="91425" anchor="b" anchorCtr="0"/>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a:endParaRPr/>
          </a:p>
        </p:txBody>
      </p:sp>
      <p:sp>
        <p:nvSpPr>
          <p:cNvPr id="18" name="Shape 18"/>
          <p:cNvSpPr txBox="1">
            <a:spLocks noGrp="1"/>
          </p:cNvSpPr>
          <p:nvPr>
            <p:ph type="subTitle" idx="1"/>
          </p:nvPr>
        </p:nvSpPr>
        <p:spPr>
          <a:xfrm>
            <a:off x="485875" y="2317433"/>
            <a:ext cx="8183700" cy="1148100"/>
          </a:xfrm>
          <a:prstGeom prst="rect">
            <a:avLst/>
          </a:prstGeom>
        </p:spPr>
        <p:txBody>
          <a:bodyPr lIns="91425" tIns="91425" rIns="91425" bIns="91425" anchor="t" anchorCtr="0"/>
          <a:lstStyle>
            <a:lvl1pPr lvl="0">
              <a:lnSpc>
                <a:spcPct val="100000"/>
              </a:lnSpc>
              <a:spcBef>
                <a:spcPts val="0"/>
              </a:spcBef>
              <a:spcAft>
                <a:spcPts val="0"/>
              </a:spcAft>
              <a:buSzPct val="100000"/>
              <a:buNone/>
              <a:defRPr sz="2400"/>
            </a:lvl1pPr>
            <a:lvl2pPr lvl="1">
              <a:lnSpc>
                <a:spcPct val="100000"/>
              </a:lnSpc>
              <a:spcBef>
                <a:spcPts val="0"/>
              </a:spcBef>
              <a:spcAft>
                <a:spcPts val="0"/>
              </a:spcAft>
              <a:buSzPct val="100000"/>
              <a:buNone/>
              <a:defRPr sz="2400"/>
            </a:lvl2pPr>
            <a:lvl3pPr lvl="2">
              <a:lnSpc>
                <a:spcPct val="100000"/>
              </a:lnSpc>
              <a:spcBef>
                <a:spcPts val="0"/>
              </a:spcBef>
              <a:spcAft>
                <a:spcPts val="0"/>
              </a:spcAft>
              <a:buSzPct val="100000"/>
              <a:buNone/>
              <a:defRPr sz="2400"/>
            </a:lvl3pPr>
            <a:lvl4pPr lvl="3">
              <a:lnSpc>
                <a:spcPct val="100000"/>
              </a:lnSpc>
              <a:spcBef>
                <a:spcPts val="0"/>
              </a:spcBef>
              <a:spcAft>
                <a:spcPts val="0"/>
              </a:spcAft>
              <a:buSzPct val="100000"/>
              <a:buNone/>
              <a:defRPr sz="2400"/>
            </a:lvl4pPr>
            <a:lvl5pPr lvl="4">
              <a:lnSpc>
                <a:spcPct val="100000"/>
              </a:lnSpc>
              <a:spcBef>
                <a:spcPts val="0"/>
              </a:spcBef>
              <a:spcAft>
                <a:spcPts val="0"/>
              </a:spcAft>
              <a:buSzPct val="100000"/>
              <a:buNone/>
              <a:defRPr sz="2400"/>
            </a:lvl5pPr>
            <a:lvl6pPr lvl="5">
              <a:lnSpc>
                <a:spcPct val="100000"/>
              </a:lnSpc>
              <a:spcBef>
                <a:spcPts val="0"/>
              </a:spcBef>
              <a:spcAft>
                <a:spcPts val="0"/>
              </a:spcAft>
              <a:buSzPct val="100000"/>
              <a:buNone/>
              <a:defRPr sz="2400"/>
            </a:lvl6pPr>
            <a:lvl7pPr lvl="6">
              <a:lnSpc>
                <a:spcPct val="100000"/>
              </a:lnSpc>
              <a:spcBef>
                <a:spcPts val="0"/>
              </a:spcBef>
              <a:spcAft>
                <a:spcPts val="0"/>
              </a:spcAft>
              <a:buSzPct val="100000"/>
              <a:buNone/>
              <a:defRPr sz="2400"/>
            </a:lvl7pPr>
            <a:lvl8pPr lvl="7">
              <a:lnSpc>
                <a:spcPct val="100000"/>
              </a:lnSpc>
              <a:spcBef>
                <a:spcPts val="0"/>
              </a:spcBef>
              <a:spcAft>
                <a:spcPts val="0"/>
              </a:spcAft>
              <a:buSzPct val="100000"/>
              <a:buNone/>
              <a:defRPr sz="2400"/>
            </a:lvl8pPr>
            <a:lvl9pPr lvl="8">
              <a:lnSpc>
                <a:spcPct val="100000"/>
              </a:lnSpc>
              <a:spcBef>
                <a:spcPts val="0"/>
              </a:spcBef>
              <a:spcAft>
                <a:spcPts val="0"/>
              </a:spcAft>
              <a:buSzPct val="100000"/>
              <a:buNone/>
              <a:defRPr sz="2400"/>
            </a:lvl9pPr>
          </a:lstStyle>
          <a:p>
            <a:endParaRPr/>
          </a:p>
        </p:txBody>
      </p:sp>
      <p:sp>
        <p:nvSpPr>
          <p:cNvPr id="19" name="Shape 1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0"/>
        <p:cNvGrpSpPr/>
        <p:nvPr/>
      </p:nvGrpSpPr>
      <p:grpSpPr>
        <a:xfrm>
          <a:off x="0" y="0"/>
          <a:ext cx="0" cy="0"/>
          <a:chOff x="0" y="0"/>
          <a:chExt cx="0" cy="0"/>
        </a:xfrm>
      </p:grpSpPr>
      <p:sp>
        <p:nvSpPr>
          <p:cNvPr id="21" name="Shape 21"/>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2" name="Shape 22"/>
          <p:cNvSpPr txBox="1">
            <a:spLocks noGrp="1"/>
          </p:cNvSpPr>
          <p:nvPr>
            <p:ph type="title"/>
          </p:nvPr>
        </p:nvSpPr>
        <p:spPr>
          <a:xfrm>
            <a:off x="485875" y="2286000"/>
            <a:ext cx="8183700" cy="1047600"/>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
        <p:nvSpPr>
          <p:cNvPr id="23" name="Shape 23"/>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body" idx="1"/>
          </p:nvPr>
        </p:nvSpPr>
        <p:spPr>
          <a:xfrm>
            <a:off x="3117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body" idx="2"/>
          </p:nvPr>
        </p:nvSpPr>
        <p:spPr>
          <a:xfrm>
            <a:off x="4832400" y="1536633"/>
            <a:ext cx="3999900" cy="4555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93366"/>
            <a:ext cx="8520600" cy="831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11700" y="740800"/>
            <a:ext cx="2808000" cy="1007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8" name="Shape 38"/>
          <p:cNvSpPr txBox="1">
            <a:spLocks noGrp="1"/>
          </p:cNvSpPr>
          <p:nvPr>
            <p:ph type="body" idx="1"/>
          </p:nvPr>
        </p:nvSpPr>
        <p:spPr>
          <a:xfrm>
            <a:off x="311700" y="1852800"/>
            <a:ext cx="2808000" cy="42393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9" name="Shape 3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2"/>
        </a:solidFill>
        <a:effectLst/>
      </p:bgPr>
    </p:bg>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90250" y="701800"/>
            <a:ext cx="5604000" cy="54543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42" name="Shape 4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3"/>
        <p:cNvGrpSpPr/>
        <p:nvPr/>
      </p:nvGrpSpPr>
      <p:grpSpPr>
        <a:xfrm>
          <a:off x="0" y="0"/>
          <a:ext cx="0" cy="0"/>
          <a:chOff x="0" y="0"/>
          <a:chExt cx="0" cy="0"/>
        </a:xfrm>
      </p:grpSpPr>
      <p:sp>
        <p:nvSpPr>
          <p:cNvPr id="44" name="Shape 44"/>
          <p:cNvSpPr/>
          <p:nvPr/>
        </p:nvSpPr>
        <p:spPr>
          <a:xfrm>
            <a:off x="4636800" y="107600"/>
            <a:ext cx="4426500" cy="66429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cxnSp>
        <p:nvCxnSpPr>
          <p:cNvPr id="45" name="Shape 45"/>
          <p:cNvCxnSpPr/>
          <p:nvPr/>
        </p:nvCxnSpPr>
        <p:spPr>
          <a:xfrm>
            <a:off x="5029675" y="5994000"/>
            <a:ext cx="468300" cy="0"/>
          </a:xfrm>
          <a:prstGeom prst="straightConnector1">
            <a:avLst/>
          </a:prstGeom>
          <a:noFill/>
          <a:ln w="19050" cap="flat" cmpd="sng">
            <a:solidFill>
              <a:schemeClr val="lt1"/>
            </a:solidFill>
            <a:prstDash val="solid"/>
            <a:round/>
            <a:headEnd type="none" w="med" len="med"/>
            <a:tailEnd type="none" w="med" len="med"/>
          </a:ln>
        </p:spPr>
      </p:cxnSp>
      <p:sp>
        <p:nvSpPr>
          <p:cNvPr id="46" name="Shape 46"/>
          <p:cNvSpPr txBox="1">
            <a:spLocks noGrp="1"/>
          </p:cNvSpPr>
          <p:nvPr>
            <p:ph type="title"/>
          </p:nvPr>
        </p:nvSpPr>
        <p:spPr>
          <a:xfrm>
            <a:off x="265500" y="1575600"/>
            <a:ext cx="4045200" cy="2044800"/>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7" name="Shape 47"/>
          <p:cNvSpPr txBox="1">
            <a:spLocks noGrp="1"/>
          </p:cNvSpPr>
          <p:nvPr>
            <p:ph type="subTitle" idx="1"/>
          </p:nvPr>
        </p:nvSpPr>
        <p:spPr>
          <a:xfrm>
            <a:off x="265500" y="3692001"/>
            <a:ext cx="4045200" cy="17940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8" name="Shape 48"/>
          <p:cNvSpPr txBox="1">
            <a:spLocks noGrp="1"/>
          </p:cNvSpPr>
          <p:nvPr>
            <p:ph type="body" idx="2"/>
          </p:nvPr>
        </p:nvSpPr>
        <p:spPr>
          <a:xfrm>
            <a:off x="4939500" y="965600"/>
            <a:ext cx="3837000" cy="49269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9" name="Shape 4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0"/>
        <p:cNvGrpSpPr/>
        <p:nvPr/>
      </p:nvGrpSpPr>
      <p:grpSpPr>
        <a:xfrm>
          <a:off x="0" y="0"/>
          <a:ext cx="0" cy="0"/>
          <a:chOff x="0" y="0"/>
          <a:chExt cx="0" cy="0"/>
        </a:xfrm>
      </p:grpSpPr>
      <p:sp>
        <p:nvSpPr>
          <p:cNvPr id="51" name="Shape 51"/>
          <p:cNvSpPr txBox="1">
            <a:spLocks noGrp="1"/>
          </p:cNvSpPr>
          <p:nvPr>
            <p:ph type="body" idx="1"/>
          </p:nvPr>
        </p:nvSpPr>
        <p:spPr>
          <a:xfrm>
            <a:off x="311700" y="5640766"/>
            <a:ext cx="5998800" cy="806700"/>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52" name="Shape 52"/>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3"/>
        <p:cNvGrpSpPr/>
        <p:nvPr/>
      </p:nvGrpSpPr>
      <p:grpSpPr>
        <a:xfrm>
          <a:off x="0" y="0"/>
          <a:ext cx="0" cy="0"/>
          <a:chOff x="0" y="0"/>
          <a:chExt cx="0" cy="0"/>
        </a:xfrm>
      </p:grpSpPr>
      <p:sp>
        <p:nvSpPr>
          <p:cNvPr id="54" name="Shape 54"/>
          <p:cNvSpPr/>
          <p:nvPr/>
        </p:nvSpPr>
        <p:spPr>
          <a:xfrm>
            <a:off x="80700" y="3534800"/>
            <a:ext cx="8982600" cy="3215700"/>
          </a:xfrm>
          <a:prstGeom prst="rect">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55" name="Shape 55"/>
          <p:cNvSpPr txBox="1">
            <a:spLocks noGrp="1"/>
          </p:cNvSpPr>
          <p:nvPr>
            <p:ph type="title"/>
          </p:nvPr>
        </p:nvSpPr>
        <p:spPr>
          <a:xfrm>
            <a:off x="311700" y="990667"/>
            <a:ext cx="8520600" cy="2675099"/>
          </a:xfrm>
          <a:prstGeom prst="rect">
            <a:avLst/>
          </a:prstGeom>
        </p:spPr>
        <p:txBody>
          <a:bodyPr lIns="91425" tIns="91425" rIns="91425" bIns="91425" anchor="b" anchorCtr="0"/>
          <a:lstStyle>
            <a:lvl1pPr lvl="0" algn="ctr">
              <a:spcBef>
                <a:spcPts val="0"/>
              </a:spcBef>
              <a:buSzPct val="100000"/>
              <a:buFont typeface="Source Sans Pro"/>
              <a:defRPr sz="12000">
                <a:latin typeface="Source Sans Pro"/>
                <a:ea typeface="Source Sans Pro"/>
                <a:cs typeface="Source Sans Pro"/>
                <a:sym typeface="Source Sans Pro"/>
              </a:defRPr>
            </a:lvl1pPr>
            <a:lvl2pPr lvl="1" algn="ctr">
              <a:spcBef>
                <a:spcPts val="0"/>
              </a:spcBef>
              <a:buSzPct val="100000"/>
              <a:buFont typeface="Source Sans Pro"/>
              <a:defRPr sz="12000">
                <a:latin typeface="Source Sans Pro"/>
                <a:ea typeface="Source Sans Pro"/>
                <a:cs typeface="Source Sans Pro"/>
                <a:sym typeface="Source Sans Pro"/>
              </a:defRPr>
            </a:lvl2pPr>
            <a:lvl3pPr lvl="2" algn="ctr">
              <a:spcBef>
                <a:spcPts val="0"/>
              </a:spcBef>
              <a:buSzPct val="100000"/>
              <a:buFont typeface="Source Sans Pro"/>
              <a:defRPr sz="12000">
                <a:latin typeface="Source Sans Pro"/>
                <a:ea typeface="Source Sans Pro"/>
                <a:cs typeface="Source Sans Pro"/>
                <a:sym typeface="Source Sans Pro"/>
              </a:defRPr>
            </a:lvl3pPr>
            <a:lvl4pPr lvl="3" algn="ctr">
              <a:spcBef>
                <a:spcPts val="0"/>
              </a:spcBef>
              <a:buSzPct val="100000"/>
              <a:buFont typeface="Source Sans Pro"/>
              <a:defRPr sz="12000">
                <a:latin typeface="Source Sans Pro"/>
                <a:ea typeface="Source Sans Pro"/>
                <a:cs typeface="Source Sans Pro"/>
                <a:sym typeface="Source Sans Pro"/>
              </a:defRPr>
            </a:lvl4pPr>
            <a:lvl5pPr lvl="4" algn="ctr">
              <a:spcBef>
                <a:spcPts val="0"/>
              </a:spcBef>
              <a:buSzPct val="100000"/>
              <a:buFont typeface="Source Sans Pro"/>
              <a:defRPr sz="12000">
                <a:latin typeface="Source Sans Pro"/>
                <a:ea typeface="Source Sans Pro"/>
                <a:cs typeface="Source Sans Pro"/>
                <a:sym typeface="Source Sans Pro"/>
              </a:defRPr>
            </a:lvl5pPr>
            <a:lvl6pPr lvl="5" algn="ctr">
              <a:spcBef>
                <a:spcPts val="0"/>
              </a:spcBef>
              <a:buSzPct val="100000"/>
              <a:buFont typeface="Source Sans Pro"/>
              <a:defRPr sz="12000">
                <a:latin typeface="Source Sans Pro"/>
                <a:ea typeface="Source Sans Pro"/>
                <a:cs typeface="Source Sans Pro"/>
                <a:sym typeface="Source Sans Pro"/>
              </a:defRPr>
            </a:lvl6pPr>
            <a:lvl7pPr lvl="6" algn="ctr">
              <a:spcBef>
                <a:spcPts val="0"/>
              </a:spcBef>
              <a:buSzPct val="100000"/>
              <a:buFont typeface="Source Sans Pro"/>
              <a:defRPr sz="12000">
                <a:latin typeface="Source Sans Pro"/>
                <a:ea typeface="Source Sans Pro"/>
                <a:cs typeface="Source Sans Pro"/>
                <a:sym typeface="Source Sans Pro"/>
              </a:defRPr>
            </a:lvl7pPr>
            <a:lvl8pPr lvl="7" algn="ctr">
              <a:spcBef>
                <a:spcPts val="0"/>
              </a:spcBef>
              <a:buSzPct val="100000"/>
              <a:buFont typeface="Source Sans Pro"/>
              <a:defRPr sz="12000">
                <a:latin typeface="Source Sans Pro"/>
                <a:ea typeface="Source Sans Pro"/>
                <a:cs typeface="Source Sans Pro"/>
                <a:sym typeface="Source Sans Pro"/>
              </a:defRPr>
            </a:lvl8pPr>
            <a:lvl9pPr lvl="8" algn="ctr">
              <a:spcBef>
                <a:spcPts val="0"/>
              </a:spcBef>
              <a:buSzPct val="100000"/>
              <a:buFont typeface="Source Sans Pro"/>
              <a:defRPr sz="12000">
                <a:latin typeface="Source Sans Pro"/>
                <a:ea typeface="Source Sans Pro"/>
                <a:cs typeface="Source Sans Pro"/>
                <a:sym typeface="Source Sans Pro"/>
              </a:defRPr>
            </a:lvl9pPr>
          </a:lstStyle>
          <a:p>
            <a:endParaRPr/>
          </a:p>
        </p:txBody>
      </p:sp>
      <p:sp>
        <p:nvSpPr>
          <p:cNvPr id="56" name="Shape 56"/>
          <p:cNvSpPr txBox="1">
            <a:spLocks noGrp="1"/>
          </p:cNvSpPr>
          <p:nvPr>
            <p:ph type="body" idx="1"/>
          </p:nvPr>
        </p:nvSpPr>
        <p:spPr>
          <a:xfrm>
            <a:off x="311700" y="3793575"/>
            <a:ext cx="8520600" cy="17343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57" name="Shape 57"/>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solidFill>
                  <a:schemeClr val="lt1"/>
                </a:solidFill>
              </a:rPr>
              <a:t>‹#›</a:t>
            </a:fld>
            <a:endParaRPr lang="en-US">
              <a:solidFill>
                <a:schemeClr val="lt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
        <p:cNvGrpSpPr/>
        <p:nvPr/>
      </p:nvGrpSpPr>
      <p:grpSpPr>
        <a:xfrm>
          <a:off x="0" y="0"/>
          <a:ext cx="0" cy="0"/>
          <a:chOff x="0" y="0"/>
          <a:chExt cx="0" cy="0"/>
        </a:xfrm>
      </p:grpSpPr>
      <p:sp>
        <p:nvSpPr>
          <p:cNvPr id="59" name="Shape 59"/>
          <p:cNvSpPr txBox="1">
            <a:spLocks noGrp="1"/>
          </p:cNvSpPr>
          <p:nvPr>
            <p:ph type="sldNum" idx="12"/>
          </p:nvPr>
        </p:nvSpPr>
        <p:spPr>
          <a:xfrm>
            <a:off x="8497999" y="6251678"/>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155447"/>
            <a:ext cx="8229600" cy="1252800"/>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500" b="1" i="0" u="none" strike="noStrike" cap="none">
                <a:solidFill>
                  <a:srgbClr val="FFC800"/>
                </a:solidFill>
                <a:latin typeface="Calibri"/>
                <a:ea typeface="Calibri"/>
                <a:cs typeface="Calibri"/>
                <a:sym typeface="Calibri"/>
              </a:defRPr>
            </a:lvl1pPr>
            <a:lvl2pPr marL="0" marR="0" lvl="1" indent="0" algn="l" rtl="0">
              <a:spcBef>
                <a:spcPts val="0"/>
              </a:spcBef>
              <a:spcAft>
                <a:spcPts val="0"/>
              </a:spcAft>
              <a:buNone/>
              <a:defRPr sz="4500" b="1" i="0" u="none" strike="noStrike" cap="none">
                <a:solidFill>
                  <a:srgbClr val="FFC800"/>
                </a:solidFill>
                <a:latin typeface="Calibri"/>
                <a:ea typeface="Calibri"/>
                <a:cs typeface="Calibri"/>
                <a:sym typeface="Calibri"/>
              </a:defRPr>
            </a:lvl2pPr>
            <a:lvl3pPr marL="0" marR="0" lvl="2" indent="0" algn="l" rtl="0">
              <a:spcBef>
                <a:spcPts val="0"/>
              </a:spcBef>
              <a:spcAft>
                <a:spcPts val="0"/>
              </a:spcAft>
              <a:buNone/>
              <a:defRPr sz="4500" b="1" i="0" u="none" strike="noStrike" cap="none">
                <a:solidFill>
                  <a:srgbClr val="FFC800"/>
                </a:solidFill>
                <a:latin typeface="Calibri"/>
                <a:ea typeface="Calibri"/>
                <a:cs typeface="Calibri"/>
                <a:sym typeface="Calibri"/>
              </a:defRPr>
            </a:lvl3pPr>
            <a:lvl4pPr marL="0" marR="0" lvl="3" indent="0" algn="l" rtl="0">
              <a:spcBef>
                <a:spcPts val="0"/>
              </a:spcBef>
              <a:spcAft>
                <a:spcPts val="0"/>
              </a:spcAft>
              <a:buNone/>
              <a:defRPr sz="4500" b="1" i="0" u="none" strike="noStrike" cap="none">
                <a:solidFill>
                  <a:srgbClr val="FFC800"/>
                </a:solidFill>
                <a:latin typeface="Calibri"/>
                <a:ea typeface="Calibri"/>
                <a:cs typeface="Calibri"/>
                <a:sym typeface="Calibri"/>
              </a:defRPr>
            </a:lvl4pPr>
            <a:lvl5pPr marL="0" marR="0" lvl="4" indent="0" algn="l" rtl="0">
              <a:spcBef>
                <a:spcPts val="0"/>
              </a:spcBef>
              <a:spcAft>
                <a:spcPts val="0"/>
              </a:spcAft>
              <a:buNone/>
              <a:defRPr sz="4500" b="1" i="0" u="none" strike="noStrike" cap="none">
                <a:solidFill>
                  <a:srgbClr val="FFC800"/>
                </a:solidFill>
                <a:latin typeface="Calibri"/>
                <a:ea typeface="Calibri"/>
                <a:cs typeface="Calibri"/>
                <a:sym typeface="Calibri"/>
              </a:defRPr>
            </a:lvl5pPr>
            <a:lvl6pPr marL="457200" marR="0" lvl="5" indent="0" algn="l" rtl="0">
              <a:spcBef>
                <a:spcPts val="0"/>
              </a:spcBef>
              <a:spcAft>
                <a:spcPts val="0"/>
              </a:spcAft>
              <a:buNone/>
              <a:defRPr sz="4500" b="1" i="0" u="none" strike="noStrike" cap="none">
                <a:solidFill>
                  <a:srgbClr val="FFC800"/>
                </a:solidFill>
                <a:latin typeface="Calibri"/>
                <a:ea typeface="Calibri"/>
                <a:cs typeface="Calibri"/>
                <a:sym typeface="Calibri"/>
              </a:defRPr>
            </a:lvl6pPr>
            <a:lvl7pPr marL="914400" marR="0" lvl="6" indent="0" algn="l" rtl="0">
              <a:spcBef>
                <a:spcPts val="0"/>
              </a:spcBef>
              <a:spcAft>
                <a:spcPts val="0"/>
              </a:spcAft>
              <a:buNone/>
              <a:defRPr sz="4500" b="1" i="0" u="none" strike="noStrike" cap="none">
                <a:solidFill>
                  <a:srgbClr val="FFC800"/>
                </a:solidFill>
                <a:latin typeface="Calibri"/>
                <a:ea typeface="Calibri"/>
                <a:cs typeface="Calibri"/>
                <a:sym typeface="Calibri"/>
              </a:defRPr>
            </a:lvl7pPr>
            <a:lvl8pPr marL="1371600" marR="0" lvl="7" indent="0" algn="l" rtl="0">
              <a:spcBef>
                <a:spcPts val="0"/>
              </a:spcBef>
              <a:spcAft>
                <a:spcPts val="0"/>
              </a:spcAft>
              <a:buNone/>
              <a:defRPr sz="4500" b="1" i="0" u="none" strike="noStrike" cap="none">
                <a:solidFill>
                  <a:srgbClr val="FFC800"/>
                </a:solidFill>
                <a:latin typeface="Calibri"/>
                <a:ea typeface="Calibri"/>
                <a:cs typeface="Calibri"/>
                <a:sym typeface="Calibri"/>
              </a:defRPr>
            </a:lvl8pPr>
            <a:lvl9pPr marL="1828800" marR="0" lvl="8" indent="0" algn="l" rtl="0">
              <a:spcBef>
                <a:spcPts val="0"/>
              </a:spcBef>
              <a:spcAft>
                <a:spcPts val="0"/>
              </a:spcAft>
              <a:buNone/>
              <a:defRPr sz="4500" b="1" i="0" u="none" strike="noStrike" cap="none">
                <a:solidFill>
                  <a:srgbClr val="FFC800"/>
                </a:solidFill>
                <a:latin typeface="Calibri"/>
                <a:ea typeface="Calibri"/>
                <a:cs typeface="Calibri"/>
                <a:sym typeface="Calibri"/>
              </a:defRPr>
            </a:lvl9pPr>
          </a:lstStyle>
          <a:p>
            <a:endParaRPr/>
          </a:p>
        </p:txBody>
      </p:sp>
      <p:sp>
        <p:nvSpPr>
          <p:cNvPr id="62" name="Shape 62"/>
          <p:cNvSpPr txBox="1">
            <a:spLocks noGrp="1"/>
          </p:cNvSpPr>
          <p:nvPr>
            <p:ph type="body" idx="1"/>
          </p:nvPr>
        </p:nvSpPr>
        <p:spPr>
          <a:xfrm>
            <a:off x="457200" y="1774825"/>
            <a:ext cx="8229600" cy="4626000"/>
          </a:xfrm>
          <a:prstGeom prst="rect">
            <a:avLst/>
          </a:prstGeom>
          <a:noFill/>
          <a:ln>
            <a:noFill/>
          </a:ln>
        </p:spPr>
        <p:txBody>
          <a:bodyPr lIns="91425" tIns="91425" rIns="91425" bIns="91425" anchor="t" anchorCtr="0"/>
          <a:lstStyle>
            <a:lvl1pPr marL="438150" marR="0" lvl="0" indent="-161290" algn="l" rtl="0">
              <a:spcBef>
                <a:spcPts val="0"/>
              </a:spcBef>
              <a:spcAft>
                <a:spcPts val="0"/>
              </a:spcAft>
              <a:buClr>
                <a:schemeClr val="accent1"/>
              </a:buClr>
              <a:buSzPct val="80000"/>
              <a:buFont typeface="Noto Sans Symbols"/>
              <a:buChar char="◼"/>
              <a:defRPr sz="3200" b="0" i="0" u="none" strike="noStrike" cap="none">
                <a:solidFill>
                  <a:schemeClr val="dk1"/>
                </a:solidFill>
                <a:latin typeface="Calibri"/>
                <a:ea typeface="Calibri"/>
                <a:cs typeface="Calibri"/>
                <a:sym typeface="Calibri"/>
              </a:defRPr>
            </a:lvl1pPr>
            <a:lvl2pPr marL="730250" marR="0" lvl="1" indent="-113030" algn="l" rtl="0">
              <a:spcBef>
                <a:spcPts val="560"/>
              </a:spcBef>
              <a:spcAft>
                <a:spcPts val="0"/>
              </a:spcAft>
              <a:buClr>
                <a:schemeClr val="accent2"/>
              </a:buClr>
              <a:buSzPct val="90000"/>
              <a:buFont typeface="Noto Sans Symbols"/>
              <a:buChar char="▪"/>
              <a:defRPr sz="2800" b="0" i="0" u="none" strike="noStrike" cap="none">
                <a:solidFill>
                  <a:schemeClr val="dk1"/>
                </a:solidFill>
                <a:latin typeface="Calibri"/>
                <a:ea typeface="Calibri"/>
                <a:cs typeface="Calibri"/>
                <a:sym typeface="Calibri"/>
              </a:defRPr>
            </a:lvl2pPr>
            <a:lvl3pPr marL="995362" marR="0" lvl="2" indent="-80962" algn="l" rtl="0">
              <a:spcBef>
                <a:spcPts val="480"/>
              </a:spcBef>
              <a:spcAft>
                <a:spcPts val="0"/>
              </a:spcAft>
              <a:buClr>
                <a:srgbClr val="E66C7D"/>
              </a:buClr>
              <a:buSzPct val="100000"/>
              <a:buFont typeface="Arial"/>
              <a:buChar char="▪"/>
              <a:defRPr sz="2400" b="0" i="0" u="none" strike="noStrike" cap="none">
                <a:solidFill>
                  <a:schemeClr val="dk1"/>
                </a:solidFill>
                <a:latin typeface="Calibri"/>
                <a:ea typeface="Calibri"/>
                <a:cs typeface="Calibri"/>
                <a:sym typeface="Calibri"/>
              </a:defRPr>
            </a:lvl3pPr>
            <a:lvl4pPr marL="1216025" marR="0" lvl="3" indent="-60325" algn="l" rtl="0">
              <a:spcBef>
                <a:spcPts val="400"/>
              </a:spcBef>
              <a:spcAft>
                <a:spcPts val="0"/>
              </a:spcAft>
              <a:buClr>
                <a:srgbClr val="6BB76D"/>
              </a:buClr>
              <a:buSzPct val="100000"/>
              <a:buFont typeface="Arial"/>
              <a:buChar char="▪"/>
              <a:defRPr sz="2000" b="0" i="0" u="none" strike="noStrike" cap="none">
                <a:solidFill>
                  <a:schemeClr val="dk1"/>
                </a:solidFill>
                <a:latin typeface="Calibri"/>
                <a:ea typeface="Calibri"/>
                <a:cs typeface="Calibri"/>
                <a:sym typeface="Calibri"/>
              </a:defRPr>
            </a:lvl4pPr>
            <a:lvl5pPr marL="1425575" marR="0" lvl="4" indent="-66675" algn="l" rtl="0">
              <a:spcBef>
                <a:spcPts val="400"/>
              </a:spcBef>
              <a:spcAft>
                <a:spcPts val="0"/>
              </a:spcAft>
              <a:buClr>
                <a:srgbClr val="E88651"/>
              </a:buClr>
              <a:buSzPct val="100000"/>
              <a:buFont typeface="Noto Sans Symbols"/>
              <a:buChar char="●"/>
              <a:defRPr sz="2000" b="0" i="0" u="none" strike="noStrike" cap="none">
                <a:solidFill>
                  <a:schemeClr val="dk1"/>
                </a:solidFill>
                <a:latin typeface="Calibri"/>
                <a:ea typeface="Calibri"/>
                <a:cs typeface="Calibri"/>
                <a:sym typeface="Calibri"/>
              </a:defRPr>
            </a:lvl5pPr>
            <a:lvl6pPr marL="1627632" marR="0" lvl="5" indent="-65532" algn="l" rtl="0">
              <a:spcBef>
                <a:spcPts val="400"/>
              </a:spcBef>
              <a:buClr>
                <a:schemeClr val="accent6"/>
              </a:buClr>
              <a:buSzPct val="100000"/>
              <a:buFont typeface="Noto Sans Symbols"/>
              <a:buChar char="⚫"/>
              <a:defRPr sz="2000" b="0" i="0" u="none" strike="noStrike" cap="none">
                <a:solidFill>
                  <a:schemeClr val="dk1"/>
                </a:solidFill>
                <a:latin typeface="Calibri"/>
                <a:ea typeface="Calibri"/>
                <a:cs typeface="Calibri"/>
                <a:sym typeface="Calibri"/>
              </a:defRPr>
            </a:lvl6pPr>
            <a:lvl7pPr marL="1828800" marR="0" lvl="6" indent="-76200" algn="l" rtl="0">
              <a:spcBef>
                <a:spcPts val="360"/>
              </a:spcBef>
              <a:buClr>
                <a:schemeClr val="accent1"/>
              </a:buClr>
              <a:buSzPct val="100000"/>
              <a:buFont typeface="Noto Sans Symbols"/>
              <a:buChar char="⚫"/>
              <a:defRPr sz="1800" b="0" i="0" u="none" strike="noStrike" cap="none">
                <a:solidFill>
                  <a:schemeClr val="dk1"/>
                </a:solidFill>
                <a:latin typeface="Calibri"/>
                <a:ea typeface="Calibri"/>
                <a:cs typeface="Calibri"/>
                <a:sym typeface="Calibri"/>
              </a:defRPr>
            </a:lvl7pPr>
            <a:lvl8pPr marL="2029968" marR="0" lvl="7" indent="-74167" algn="l" rtl="0">
              <a:spcBef>
                <a:spcPts val="360"/>
              </a:spcBef>
              <a:buClr>
                <a:schemeClr val="accent2"/>
              </a:buClr>
              <a:buSzPct val="100000"/>
              <a:buFont typeface="Noto Sans Symbols"/>
              <a:buChar char="⚫"/>
              <a:defRPr sz="1800" b="0" i="0" u="none" strike="noStrike" cap="none">
                <a:solidFill>
                  <a:schemeClr val="dk1"/>
                </a:solidFill>
                <a:latin typeface="Calibri"/>
                <a:ea typeface="Calibri"/>
                <a:cs typeface="Calibri"/>
                <a:sym typeface="Calibri"/>
              </a:defRPr>
            </a:lvl8pPr>
            <a:lvl9pPr marL="2231136" marR="0" lvl="8" indent="-72135" algn="l" rtl="0">
              <a:spcBef>
                <a:spcPts val="360"/>
              </a:spcBef>
              <a:buClr>
                <a:schemeClr val="accent3"/>
              </a:buClr>
              <a:buSzPct val="1000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dt" idx="10"/>
          </p:nvPr>
        </p:nvSpPr>
        <p:spPr>
          <a:xfrm>
            <a:off x="457200" y="6477000"/>
            <a:ext cx="2133600" cy="2745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rgbClr val="414141"/>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ftr" idx="11"/>
          </p:nvPr>
        </p:nvSpPr>
        <p:spPr>
          <a:xfrm>
            <a:off x="2640013" y="6477000"/>
            <a:ext cx="5508600" cy="2745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rgbClr val="414141"/>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sldNum" idx="12"/>
          </p:nvPr>
        </p:nvSpPr>
        <p:spPr>
          <a:xfrm>
            <a:off x="8204200" y="6477000"/>
            <a:ext cx="733500" cy="274500"/>
          </a:xfrm>
          <a:prstGeom prst="rect">
            <a:avLst/>
          </a:prstGeom>
          <a:noFill/>
          <a:ln>
            <a:noFill/>
          </a:ln>
        </p:spPr>
        <p:txBody>
          <a:bodyPr lIns="91425" tIns="45700" rIns="91425" bIns="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rgbClr val="414141"/>
                </a:solidFill>
                <a:latin typeface="Calibri"/>
                <a:ea typeface="Calibri"/>
                <a:cs typeface="Calibri"/>
                <a:sym typeface="Calibri"/>
              </a:rPr>
              <a:t>‹#›</a:t>
            </a:fld>
            <a:endParaRPr lang="en-US" sz="1200" b="0" i="0" u="none" strike="noStrike" cap="none">
              <a:solidFill>
                <a:srgbClr val="41414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11700" y="593366"/>
            <a:ext cx="8520600" cy="831300"/>
          </a:xfrm>
          <a:prstGeom prst="rect">
            <a:avLst/>
          </a:prstGeom>
          <a:noFill/>
          <a:ln>
            <a:noFill/>
          </a:ln>
        </p:spPr>
        <p:txBody>
          <a:bodyPr lIns="91425" tIns="91425" rIns="91425" bIns="91425" anchor="t" anchorCtr="0"/>
          <a:lstStyle>
            <a:lvl1pPr lvl="0">
              <a:spcBef>
                <a:spcPts val="0"/>
              </a:spcBef>
              <a:buClr>
                <a:schemeClr val="dk2"/>
              </a:buClr>
              <a:buSzPct val="100000"/>
              <a:buFont typeface="Raleway"/>
              <a:buNone/>
              <a:defRPr sz="3000" b="1">
                <a:solidFill>
                  <a:schemeClr val="dk2"/>
                </a:solidFill>
                <a:latin typeface="Raleway"/>
                <a:ea typeface="Raleway"/>
                <a:cs typeface="Raleway"/>
                <a:sym typeface="Raleway"/>
              </a:defRPr>
            </a:lvl1pPr>
            <a:lvl2pPr lvl="1">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endParaRPr/>
          </a:p>
        </p:txBody>
      </p:sp>
      <p:sp>
        <p:nvSpPr>
          <p:cNvPr id="11" name="Shape 11"/>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buFont typeface="Source Sans Pro"/>
              <a:defRPr sz="1800">
                <a:solidFill>
                  <a:schemeClr val="lt2"/>
                </a:solidFill>
                <a:latin typeface="Source Sans Pro"/>
                <a:ea typeface="Source Sans Pro"/>
                <a:cs typeface="Source Sans Pro"/>
                <a:sym typeface="Source Sans Pro"/>
              </a:defRPr>
            </a:lvl1pPr>
            <a:lvl2pPr lvl="1">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2pPr>
            <a:lvl3pPr lvl="2">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3pPr>
            <a:lvl4pPr lvl="3">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4pPr>
            <a:lvl5pPr lvl="4">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5pPr>
            <a:lvl6pPr lvl="5">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6pPr>
            <a:lvl7pPr lvl="6">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7pPr>
            <a:lvl8pPr lvl="7">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8pPr>
            <a:lvl9pPr lvl="8">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9pPr>
          </a:lstStyle>
          <a:p>
            <a:endParaRPr/>
          </a:p>
        </p:txBody>
      </p:sp>
      <p:sp>
        <p:nvSpPr>
          <p:cNvPr id="12" name="Shape 12"/>
          <p:cNvSpPr txBox="1">
            <a:spLocks noGrp="1"/>
          </p:cNvSpPr>
          <p:nvPr>
            <p:ph type="sldNum" idx="12"/>
          </p:nvPr>
        </p:nvSpPr>
        <p:spPr>
          <a:xfrm>
            <a:off x="8497999" y="6251678"/>
            <a:ext cx="548700" cy="5247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US" sz="1000">
                <a:solidFill>
                  <a:schemeClr val="lt2"/>
                </a:solidFill>
                <a:latin typeface="Source Sans Pro"/>
                <a:ea typeface="Source Sans Pro"/>
                <a:cs typeface="Source Sans Pro"/>
                <a:sym typeface="Source Sans Pro"/>
              </a:rPr>
              <a:t>‹#›</a:t>
            </a:fld>
            <a:endParaRPr lang="en-US" sz="1000">
              <a:solidFill>
                <a:schemeClr val="lt2"/>
              </a:solidFill>
              <a:latin typeface="Source Sans Pro"/>
              <a:ea typeface="Source Sans Pro"/>
              <a:cs typeface="Source Sans Pro"/>
              <a:sym typeface="Source Sans Pro"/>
            </a:endParaRPr>
          </a:p>
        </p:txBody>
      </p:sp>
      <p:sp>
        <p:nvSpPr>
          <p:cNvPr id="13" name="Shape 13"/>
          <p:cNvSpPr txBox="1"/>
          <p:nvPr/>
        </p:nvSpPr>
        <p:spPr>
          <a:xfrm>
            <a:off x="43525" y="0"/>
            <a:ext cx="7789200" cy="524700"/>
          </a:xfrm>
          <a:prstGeom prst="rect">
            <a:avLst/>
          </a:prstGeom>
          <a:noFill/>
          <a:ln>
            <a:noFill/>
          </a:ln>
        </p:spPr>
        <p:txBody>
          <a:bodyPr lIns="91425" tIns="91425" rIns="91425" bIns="91425" anchor="t" anchorCtr="0">
            <a:noAutofit/>
          </a:bodyPr>
          <a:lstStyle/>
          <a:p>
            <a:pPr lvl="0">
              <a:spcBef>
                <a:spcPts val="0"/>
              </a:spcBef>
              <a:buNone/>
            </a:pPr>
            <a:r>
              <a:rPr lang="en-US" b="1"/>
              <a:t>Obj: (Norma 8.1, 8.4 WHST) Identificar las industrias primarias en las 13 colonias inglesas y describir cómo la geografía afectó a la economía.</a:t>
            </a:r>
          </a:p>
        </p:txBody>
      </p:sp>
      <p:sp>
        <p:nvSpPr>
          <p:cNvPr id="14" name="Shape 14"/>
          <p:cNvSpPr txBox="1"/>
          <p:nvPr/>
        </p:nvSpPr>
        <p:spPr>
          <a:xfrm>
            <a:off x="7980700" y="69625"/>
            <a:ext cx="983400" cy="365400"/>
          </a:xfrm>
          <a:prstGeom prst="rect">
            <a:avLst/>
          </a:prstGeom>
          <a:noFill/>
          <a:ln>
            <a:noFill/>
          </a:ln>
        </p:spPr>
        <p:txBody>
          <a:bodyPr lIns="91425" tIns="91425" rIns="91425" bIns="91425" anchor="t" anchorCtr="0">
            <a:noAutofit/>
          </a:bodyPr>
          <a:lstStyle/>
          <a:p>
            <a:pPr lvl="0">
              <a:spcBef>
                <a:spcPts val="0"/>
              </a:spcBef>
              <a:buNone/>
            </a:pPr>
            <a:r>
              <a:rPr lang="en-US" b="1">
                <a:solidFill>
                  <a:srgbClr val="FF0000"/>
                </a:solidFill>
              </a:rPr>
              <a:t>8/25/16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rnussbaum.com/images/13map13.gi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hyperlink" Target="http://mrnussbaum.com/images/13map13.gi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ctrTitle"/>
          </p:nvPr>
        </p:nvSpPr>
        <p:spPr>
          <a:xfrm>
            <a:off x="480150" y="907733"/>
            <a:ext cx="8183700" cy="1964700"/>
          </a:xfrm>
          <a:prstGeom prst="rect">
            <a:avLst/>
          </a:prstGeom>
        </p:spPr>
        <p:txBody>
          <a:bodyPr lIns="91425" tIns="91425" rIns="91425" bIns="91425" anchor="b" anchorCtr="0">
            <a:noAutofit/>
          </a:bodyPr>
          <a:lstStyle/>
          <a:p>
            <a:pPr lvl="0" algn="ctr" rtl="0">
              <a:spcBef>
                <a:spcPts val="0"/>
              </a:spcBef>
              <a:buNone/>
            </a:pPr>
            <a:r>
              <a:rPr lang="en-US"/>
              <a:t>Ven en silencio Tome un pedazo de papel, bolígrafo o un lápiz</a:t>
            </a:r>
          </a:p>
        </p:txBody>
      </p:sp>
      <p:sp>
        <p:nvSpPr>
          <p:cNvPr id="72" name="Shape 72"/>
          <p:cNvSpPr txBox="1"/>
          <p:nvPr/>
        </p:nvSpPr>
        <p:spPr>
          <a:xfrm>
            <a:off x="444925" y="3820225"/>
            <a:ext cx="8183700" cy="2426400"/>
          </a:xfrm>
          <a:prstGeom prst="rect">
            <a:avLst/>
          </a:prstGeom>
          <a:noFill/>
          <a:ln>
            <a:noFill/>
          </a:ln>
        </p:spPr>
        <p:txBody>
          <a:bodyPr lIns="91425" tIns="91425" rIns="91425" bIns="91425" anchor="t" anchorCtr="0">
            <a:noAutofit/>
          </a:bodyPr>
          <a:lstStyle/>
          <a:p>
            <a:pPr marL="457200" lvl="0" indent="-381000" rtl="0">
              <a:spcBef>
                <a:spcPts val="0"/>
              </a:spcBef>
              <a:buClr>
                <a:schemeClr val="lt1"/>
              </a:buClr>
              <a:buSzPct val="100000"/>
              <a:buAutoNum type="arabicPeriod"/>
            </a:pPr>
            <a:r>
              <a:rPr lang="en-US" sz="2400" b="1">
                <a:solidFill>
                  <a:schemeClr val="lt1"/>
                </a:solidFill>
              </a:rPr>
              <a:t>Aprender de destino:</a:t>
            </a:r>
          </a:p>
          <a:p>
            <a:pPr marL="457200" lvl="0" indent="-381000" rtl="0">
              <a:spcBef>
                <a:spcPts val="0"/>
              </a:spcBef>
              <a:buClr>
                <a:schemeClr val="lt1"/>
              </a:buClr>
              <a:buSzPct val="100000"/>
              <a:buAutoNum type="arabicPeriod"/>
            </a:pPr>
            <a:r>
              <a:rPr lang="en-US" sz="2400" b="1">
                <a:solidFill>
                  <a:schemeClr val="lt1"/>
                </a:solidFill>
              </a:rPr>
              <a:t>Voy a ser capaz de identificar las industrias primarias en las 13 colonias.</a:t>
            </a:r>
          </a:p>
          <a:p>
            <a:pPr marL="457200" lvl="0" indent="-381000" rtl="0">
              <a:spcBef>
                <a:spcPts val="0"/>
              </a:spcBef>
              <a:buClr>
                <a:schemeClr val="lt1"/>
              </a:buClr>
              <a:buSzPct val="100000"/>
              <a:buAutoNum type="arabicPeriod"/>
            </a:pPr>
            <a:r>
              <a:rPr lang="en-US" sz="2400" b="1">
                <a:solidFill>
                  <a:schemeClr val="lt1"/>
                </a:solidFill>
              </a:rPr>
              <a:t>Voy a ser capaz de describir el efecto que tuvo sobre la geografía de las industrias en las 13 colonias originales.</a:t>
            </a:r>
          </a:p>
          <a:p>
            <a:pPr marL="457200" lvl="0" indent="-381000">
              <a:spcBef>
                <a:spcPts val="0"/>
              </a:spcBef>
              <a:buClr>
                <a:schemeClr val="lt1"/>
              </a:buClr>
              <a:buAutoNum type="arabicPeriod"/>
            </a:pPr>
            <a:endParaRPr sz="24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85875" y="866775"/>
            <a:ext cx="8183700" cy="1657200"/>
          </a:xfrm>
          <a:prstGeom prst="rect">
            <a:avLst/>
          </a:prstGeom>
        </p:spPr>
        <p:txBody>
          <a:bodyPr lIns="91425" tIns="91425" rIns="91425" bIns="91425" anchor="b" anchorCtr="0">
            <a:noAutofit/>
          </a:bodyPr>
          <a:lstStyle/>
          <a:p>
            <a:pPr lvl="0">
              <a:spcBef>
                <a:spcPts val="0"/>
              </a:spcBef>
              <a:buNone/>
            </a:pPr>
            <a:r>
              <a:rPr lang="en-US" sz="3000"/>
              <a:t>Objetivo: Identificar las industrias primarias en las 13 colonias inglesas y describir cómo la geografía afectó a la economía.</a:t>
            </a:r>
          </a:p>
        </p:txBody>
      </p:sp>
      <p:sp>
        <p:nvSpPr>
          <p:cNvPr id="79" name="Shape 79"/>
          <p:cNvSpPr txBox="1"/>
          <p:nvPr/>
        </p:nvSpPr>
        <p:spPr>
          <a:xfrm>
            <a:off x="123625" y="3876100"/>
            <a:ext cx="8721900" cy="2067600"/>
          </a:xfrm>
          <a:prstGeom prst="rect">
            <a:avLst/>
          </a:prstGeom>
          <a:noFill/>
          <a:ln>
            <a:noFill/>
          </a:ln>
        </p:spPr>
        <p:txBody>
          <a:bodyPr lIns="91425" tIns="91425" rIns="91425" bIns="91425" anchor="ctr" anchorCtr="0">
            <a:noAutofit/>
          </a:bodyPr>
          <a:lstStyle/>
          <a:p>
            <a:pPr lvl="0">
              <a:spcBef>
                <a:spcPts val="0"/>
              </a:spcBef>
              <a:buNone/>
            </a:pPr>
            <a:r>
              <a:rPr lang="en-US" sz="1800" b="1">
                <a:solidFill>
                  <a:schemeClr val="lt1"/>
                </a:solidFill>
              </a:rPr>
              <a:t>Estándar 8.1: Los estudiantes comprenden los principales acontecimientos que precedieron a la fundación de la nación y relacionan su importancia para el desarrollo de la democracia constitucional estadounidense. </a:t>
            </a:r>
          </a:p>
          <a:p>
            <a:pPr lvl="0">
              <a:spcBef>
                <a:spcPts val="0"/>
              </a:spcBef>
              <a:buNone/>
            </a:pPr>
            <a:endParaRPr sz="1800" b="1">
              <a:solidFill>
                <a:schemeClr val="lt1"/>
              </a:solidFill>
            </a:endParaRPr>
          </a:p>
          <a:p>
            <a:pPr lvl="0" rtl="0">
              <a:spcBef>
                <a:spcPts val="0"/>
              </a:spcBef>
              <a:buNone/>
            </a:pPr>
            <a:r>
              <a:rPr lang="en-US" sz="1800" b="1">
                <a:solidFill>
                  <a:schemeClr val="lt1"/>
                </a:solidFill>
              </a:rPr>
              <a:t>Estándar WHST 8.4: Producir una escritura clara y coherente en el que el desarrollo, la organización y el estilo son apropiados para la tarea, el propósito y la audiencia.</a:t>
            </a:r>
          </a:p>
        </p:txBody>
      </p:sp>
      <p:sp>
        <p:nvSpPr>
          <p:cNvPr id="80" name="Shape 80"/>
          <p:cNvSpPr txBox="1"/>
          <p:nvPr/>
        </p:nvSpPr>
        <p:spPr>
          <a:xfrm>
            <a:off x="7724775" y="466725"/>
            <a:ext cx="1155300" cy="342900"/>
          </a:xfrm>
          <a:prstGeom prst="rect">
            <a:avLst/>
          </a:prstGeom>
          <a:noFill/>
          <a:ln>
            <a:noFill/>
          </a:ln>
        </p:spPr>
        <p:txBody>
          <a:bodyPr lIns="91425" tIns="91425" rIns="91425" bIns="91425" anchor="t" anchorCtr="0">
            <a:noAutofit/>
          </a:bodyPr>
          <a:lstStyle/>
          <a:p>
            <a:pPr lvl="0" rtl="0">
              <a:spcBef>
                <a:spcPts val="0"/>
              </a:spcBef>
              <a:buNone/>
            </a:pPr>
            <a:r>
              <a:rPr lang="en-US" b="1"/>
              <a:t>Objectivo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593366"/>
            <a:ext cx="8520600" cy="831300"/>
          </a:xfrm>
          <a:prstGeom prst="rect">
            <a:avLst/>
          </a:prstGeom>
          <a:noFill/>
          <a:ln>
            <a:noFill/>
          </a:ln>
        </p:spPr>
        <p:txBody>
          <a:bodyPr lIns="91425" tIns="0" rIns="45700" bIns="0" anchor="t" anchorCtr="0">
            <a:noAutofit/>
          </a:bodyPr>
          <a:lstStyle/>
          <a:p>
            <a:pPr marL="0" marR="0" lvl="0" indent="0" algn="l" rtl="0">
              <a:spcBef>
                <a:spcPts val="0"/>
              </a:spcBef>
              <a:spcAft>
                <a:spcPts val="0"/>
              </a:spcAft>
              <a:buSzPct val="25000"/>
              <a:buNone/>
            </a:pPr>
            <a:r>
              <a:rPr lang="en-US" sz="4700">
                <a:solidFill>
                  <a:srgbClr val="FFC700"/>
                </a:solidFill>
                <a:latin typeface="Calibri"/>
                <a:ea typeface="Calibri"/>
                <a:cs typeface="Calibri"/>
                <a:sym typeface="Calibri"/>
              </a:rPr>
              <a:t>13 Colonias Inglés</a:t>
            </a:r>
          </a:p>
        </p:txBody>
      </p:sp>
      <p:sp>
        <p:nvSpPr>
          <p:cNvPr id="87" name="Shape 87"/>
          <p:cNvSpPr txBox="1"/>
          <p:nvPr/>
        </p:nvSpPr>
        <p:spPr>
          <a:xfrm>
            <a:off x="428625" y="1590000"/>
            <a:ext cx="6200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t>Las 13 colonias se dividieron en tres regiones en función de su geografía.</a:t>
            </a:r>
          </a:p>
        </p:txBody>
      </p:sp>
      <p:sp>
        <p:nvSpPr>
          <p:cNvPr id="88" name="Shape 88"/>
          <p:cNvSpPr txBox="1"/>
          <p:nvPr/>
        </p:nvSpPr>
        <p:spPr>
          <a:xfrm>
            <a:off x="428625" y="2618625"/>
            <a:ext cx="5981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t>La economía de cada región se determinó por su geografía.</a:t>
            </a:r>
          </a:p>
        </p:txBody>
      </p:sp>
      <p:pic>
        <p:nvPicPr>
          <p:cNvPr id="89" name="Shape 89">
            <a:hlinkClick r:id="rId3"/>
          </p:cNvPr>
          <p:cNvPicPr preferRelativeResize="0"/>
          <p:nvPr/>
        </p:nvPicPr>
        <p:blipFill rotWithShape="1">
          <a:blip r:embed="rId4">
            <a:alphaModFix/>
          </a:blip>
          <a:srcRect l="10419" r="13192"/>
          <a:stretch/>
        </p:blipFill>
        <p:spPr>
          <a:xfrm>
            <a:off x="6572249" y="1276350"/>
            <a:ext cx="2095499" cy="2257425"/>
          </a:xfrm>
          <a:prstGeom prst="rect">
            <a:avLst/>
          </a:prstGeom>
          <a:noFill/>
          <a:ln>
            <a:noFill/>
          </a:ln>
        </p:spPr>
      </p:pic>
      <p:sp>
        <p:nvSpPr>
          <p:cNvPr id="90" name="Shape 90"/>
          <p:cNvSpPr txBox="1"/>
          <p:nvPr/>
        </p:nvSpPr>
        <p:spPr>
          <a:xfrm>
            <a:off x="7724775" y="466725"/>
            <a:ext cx="1155300" cy="342900"/>
          </a:xfrm>
          <a:prstGeom prst="rect">
            <a:avLst/>
          </a:prstGeom>
          <a:noFill/>
          <a:ln>
            <a:noFill/>
          </a:ln>
        </p:spPr>
        <p:txBody>
          <a:bodyPr lIns="91425" tIns="91425" rIns="91425" bIns="91425" anchor="t" anchorCtr="0">
            <a:noAutofit/>
          </a:bodyPr>
          <a:lstStyle/>
          <a:p>
            <a:pPr lvl="0">
              <a:spcBef>
                <a:spcPts val="0"/>
              </a:spcBef>
              <a:buNone/>
            </a:pPr>
            <a:r>
              <a:rPr lang="en-US" b="1"/>
              <a:t>Concepto</a:t>
            </a:r>
          </a:p>
        </p:txBody>
      </p:sp>
      <p:sp>
        <p:nvSpPr>
          <p:cNvPr id="91" name="Shape 91"/>
          <p:cNvSpPr txBox="1"/>
          <p:nvPr/>
        </p:nvSpPr>
        <p:spPr>
          <a:xfrm>
            <a:off x="428625" y="3752850"/>
            <a:ext cx="7591500" cy="2326800"/>
          </a:xfrm>
          <a:prstGeom prst="rect">
            <a:avLst/>
          </a:prstGeom>
          <a:noFill/>
          <a:ln>
            <a:noFill/>
          </a:ln>
        </p:spPr>
        <p:txBody>
          <a:bodyPr lIns="91425" tIns="91425" rIns="91425" bIns="91425" anchor="t" anchorCtr="0">
            <a:noAutofit/>
          </a:bodyPr>
          <a:lstStyle/>
          <a:p>
            <a:pPr lvl="0">
              <a:spcBef>
                <a:spcPts val="0"/>
              </a:spcBef>
              <a:buNone/>
            </a:pPr>
            <a:endParaRPr sz="1800">
              <a:highlight>
                <a:srgbClr val="FFFFFF"/>
              </a:highlight>
            </a:endParaRPr>
          </a:p>
          <a:p>
            <a:pPr lvl="0">
              <a:spcBef>
                <a:spcPts val="0"/>
              </a:spcBef>
              <a:buNone/>
            </a:pPr>
            <a:endParaRPr sz="1800">
              <a:highlight>
                <a:srgbClr val="FFFFFF"/>
              </a:highlight>
            </a:endParaRPr>
          </a:p>
        </p:txBody>
      </p:sp>
      <p:sp>
        <p:nvSpPr>
          <p:cNvPr id="92" name="Shape 92"/>
          <p:cNvSpPr/>
          <p:nvPr/>
        </p:nvSpPr>
        <p:spPr>
          <a:xfrm>
            <a:off x="517650" y="3752850"/>
            <a:ext cx="8108700" cy="24597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SzPct val="61111"/>
              <a:buFont typeface="Arial"/>
              <a:buNone/>
            </a:pPr>
            <a:r>
              <a:rPr lang="en-US" sz="1800" b="1" u="sng">
                <a:solidFill>
                  <a:schemeClr val="dk2"/>
                </a:solidFill>
              </a:rPr>
              <a:t>Vocabulario</a:t>
            </a:r>
          </a:p>
          <a:p>
            <a:pPr lvl="0" rtl="0">
              <a:spcBef>
                <a:spcPts val="0"/>
              </a:spcBef>
              <a:buClr>
                <a:schemeClr val="dk2"/>
              </a:buClr>
              <a:buSzPct val="61111"/>
              <a:buFont typeface="Arial"/>
              <a:buNone/>
            </a:pPr>
            <a:r>
              <a:rPr lang="en-US" sz="1800" b="1">
                <a:solidFill>
                  <a:schemeClr val="dk2"/>
                </a:solidFill>
              </a:rPr>
              <a:t>Región: </a:t>
            </a:r>
            <a:r>
              <a:rPr lang="en-US" sz="1800">
                <a:solidFill>
                  <a:schemeClr val="dk2"/>
                </a:solidFill>
              </a:rPr>
              <a:t>un área o división.</a:t>
            </a:r>
          </a:p>
          <a:p>
            <a:pPr lvl="0" rtl="0">
              <a:spcBef>
                <a:spcPts val="0"/>
              </a:spcBef>
              <a:buClr>
                <a:schemeClr val="dk2"/>
              </a:buClr>
              <a:buSzPct val="61111"/>
              <a:buFont typeface="Arial"/>
              <a:buNone/>
            </a:pPr>
            <a:r>
              <a:rPr lang="en-US" sz="1800" b="1">
                <a:solidFill>
                  <a:schemeClr val="dk2"/>
                </a:solidFill>
              </a:rPr>
              <a:t>Geografía: </a:t>
            </a:r>
            <a:r>
              <a:rPr lang="en-US" sz="1800">
                <a:solidFill>
                  <a:schemeClr val="dk2"/>
                </a:solidFill>
              </a:rPr>
              <a:t>el estudio de las características físicas de la Tierra y su atmósfera y de la actividad humana, ya que afecta y es afectado por estos.</a:t>
            </a:r>
          </a:p>
          <a:p>
            <a:pPr lvl="0" rtl="0">
              <a:spcBef>
                <a:spcPts val="0"/>
              </a:spcBef>
              <a:buClr>
                <a:schemeClr val="dk2"/>
              </a:buClr>
              <a:buSzPct val="61111"/>
              <a:buFont typeface="Arial"/>
              <a:buNone/>
            </a:pPr>
            <a:r>
              <a:rPr lang="en-US" sz="1800" b="1">
                <a:solidFill>
                  <a:schemeClr val="dk2"/>
                </a:solidFill>
              </a:rPr>
              <a:t>Economía: </a:t>
            </a:r>
            <a:r>
              <a:rPr lang="en-US" sz="1800">
                <a:solidFill>
                  <a:schemeClr val="dk2"/>
                </a:solidFill>
              </a:rPr>
              <a:t>la riqueza y los recursos de un país o región, especialmente en términos de la producción y consumo de bienes y servicios.</a:t>
            </a:r>
          </a:p>
          <a:p>
            <a:pPr lvl="0" rtl="0">
              <a:spcBef>
                <a:spcPts val="0"/>
              </a:spcBef>
              <a:buNone/>
            </a:pPr>
            <a:endParaRPr sz="1800" b="1">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10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
                                            <p:txEl>
                                              <p:pRg st="0" end="0"/>
                                            </p:txEl>
                                          </p:spTgt>
                                        </p:tgtEl>
                                        <p:attrNameLst>
                                          <p:attrName>style.visibility</p:attrName>
                                        </p:attrNameLst>
                                      </p:cBhvr>
                                      <p:to>
                                        <p:strVal val="visible"/>
                                      </p:to>
                                    </p:set>
                                    <p:animEffect transition="in" filter="fade">
                                      <p:cBhvr>
                                        <p:cTn id="12" dur="1000"/>
                                        <p:tgtEl>
                                          <p:spTgt spid="9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xEl>
                                              <p:pRg st="1" end="1"/>
                                            </p:txEl>
                                          </p:spTgt>
                                        </p:tgtEl>
                                        <p:attrNameLst>
                                          <p:attrName>style.visibility</p:attrName>
                                        </p:attrNameLst>
                                      </p:cBhvr>
                                      <p:to>
                                        <p:strVal val="visible"/>
                                      </p:to>
                                    </p:set>
                                    <p:animEffect transition="in" filter="fade">
                                      <p:cBhvr>
                                        <p:cTn id="17" dur="1000"/>
                                        <p:tgtEl>
                                          <p:spTgt spid="9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
                                            <p:txEl>
                                              <p:pRg st="2" end="2"/>
                                            </p:txEl>
                                          </p:spTgt>
                                        </p:tgtEl>
                                        <p:attrNameLst>
                                          <p:attrName>style.visibility</p:attrName>
                                        </p:attrNameLst>
                                      </p:cBhvr>
                                      <p:to>
                                        <p:strVal val="visible"/>
                                      </p:to>
                                    </p:set>
                                    <p:animEffect transition="in" filter="fade">
                                      <p:cBhvr>
                                        <p:cTn id="22" dur="1000"/>
                                        <p:tgtEl>
                                          <p:spTgt spid="9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
                                            <p:txEl>
                                              <p:pRg st="3" end="3"/>
                                            </p:txEl>
                                          </p:spTgt>
                                        </p:tgtEl>
                                        <p:attrNameLst>
                                          <p:attrName>style.visibility</p:attrName>
                                        </p:attrNameLst>
                                      </p:cBhvr>
                                      <p:to>
                                        <p:strVal val="visible"/>
                                      </p:to>
                                    </p:set>
                                    <p:animEffect transition="in" filter="fade">
                                      <p:cBhvr>
                                        <p:cTn id="27" dur="1000"/>
                                        <p:tgtEl>
                                          <p:spTgt spid="9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
                                            <p:txEl>
                                              <p:pRg st="4" end="4"/>
                                            </p:txEl>
                                          </p:spTgt>
                                        </p:tgtEl>
                                        <p:attrNameLst>
                                          <p:attrName>style.visibility</p:attrName>
                                        </p:attrNameLst>
                                      </p:cBhvr>
                                      <p:to>
                                        <p:strVal val="visible"/>
                                      </p:to>
                                    </p:set>
                                    <p:animEffect transition="in" filter="fade">
                                      <p:cBhvr>
                                        <p:cTn id="32" dur="1000"/>
                                        <p:tgtEl>
                                          <p:spTgt spid="9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593366"/>
            <a:ext cx="8520600" cy="831300"/>
          </a:xfrm>
          <a:prstGeom prst="rect">
            <a:avLst/>
          </a:prstGeom>
          <a:noFill/>
          <a:ln>
            <a:noFill/>
          </a:ln>
        </p:spPr>
        <p:txBody>
          <a:bodyPr lIns="91425" tIns="0" rIns="45700" bIns="0" anchor="t" anchorCtr="0">
            <a:noAutofit/>
          </a:bodyPr>
          <a:lstStyle/>
          <a:p>
            <a:pPr marL="0" marR="0" lvl="0" indent="0" algn="l" rtl="0">
              <a:spcBef>
                <a:spcPts val="0"/>
              </a:spcBef>
              <a:spcAft>
                <a:spcPts val="0"/>
              </a:spcAft>
              <a:buSzPct val="25000"/>
              <a:buNone/>
            </a:pPr>
            <a:r>
              <a:rPr lang="en-US" sz="4700">
                <a:solidFill>
                  <a:srgbClr val="FFC700"/>
                </a:solidFill>
                <a:latin typeface="Calibri"/>
                <a:ea typeface="Calibri"/>
                <a:cs typeface="Calibri"/>
                <a:sym typeface="Calibri"/>
              </a:rPr>
              <a:t>Pertinencia</a:t>
            </a:r>
          </a:p>
        </p:txBody>
      </p:sp>
      <p:sp>
        <p:nvSpPr>
          <p:cNvPr id="99" name="Shape 99"/>
          <p:cNvSpPr txBox="1"/>
          <p:nvPr/>
        </p:nvSpPr>
        <p:spPr>
          <a:xfrm>
            <a:off x="428625" y="1590000"/>
            <a:ext cx="6200700" cy="9540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t>¿Cuáles son algunas formas en que la geografía afecta el mundo de hoy?</a:t>
            </a:r>
          </a:p>
        </p:txBody>
      </p:sp>
      <p:sp>
        <p:nvSpPr>
          <p:cNvPr id="100" name="Shape 100"/>
          <p:cNvSpPr txBox="1"/>
          <p:nvPr/>
        </p:nvSpPr>
        <p:spPr>
          <a:xfrm>
            <a:off x="428625" y="2474850"/>
            <a:ext cx="5981700" cy="15471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2400" b="1">
                <a:solidFill>
                  <a:srgbClr val="38761D"/>
                </a:solidFill>
              </a:rPr>
              <a:t>Saber cómo Geografía determinó la economía en las colonias originales nos ayuda a comprender las industrias en la costa este de hoy.</a:t>
            </a:r>
          </a:p>
        </p:txBody>
      </p:sp>
      <p:pic>
        <p:nvPicPr>
          <p:cNvPr id="101" name="Shape 101">
            <a:hlinkClick r:id="rId3"/>
          </p:cNvPr>
          <p:cNvPicPr preferRelativeResize="0"/>
          <p:nvPr/>
        </p:nvPicPr>
        <p:blipFill rotWithShape="1">
          <a:blip r:embed="rId4">
            <a:alphaModFix/>
          </a:blip>
          <a:srcRect l="10419" r="13192"/>
          <a:stretch/>
        </p:blipFill>
        <p:spPr>
          <a:xfrm>
            <a:off x="6572249" y="1276350"/>
            <a:ext cx="2095499" cy="2257425"/>
          </a:xfrm>
          <a:prstGeom prst="rect">
            <a:avLst/>
          </a:prstGeom>
          <a:noFill/>
          <a:ln>
            <a:noFill/>
          </a:ln>
        </p:spPr>
      </p:pic>
      <p:sp>
        <p:nvSpPr>
          <p:cNvPr id="102" name="Shape 102"/>
          <p:cNvSpPr txBox="1"/>
          <p:nvPr/>
        </p:nvSpPr>
        <p:spPr>
          <a:xfrm>
            <a:off x="7724775" y="466725"/>
            <a:ext cx="1155300" cy="342900"/>
          </a:xfrm>
          <a:prstGeom prst="rect">
            <a:avLst/>
          </a:prstGeom>
          <a:noFill/>
          <a:ln>
            <a:noFill/>
          </a:ln>
        </p:spPr>
        <p:txBody>
          <a:bodyPr lIns="91425" tIns="91425" rIns="91425" bIns="91425" anchor="t" anchorCtr="0">
            <a:noAutofit/>
          </a:bodyPr>
          <a:lstStyle/>
          <a:p>
            <a:pPr lvl="0" rtl="0">
              <a:spcBef>
                <a:spcPts val="0"/>
              </a:spcBef>
              <a:buNone/>
            </a:pPr>
            <a:r>
              <a:rPr lang="en-US" b="1"/>
              <a:t>Pertinencia</a:t>
            </a:r>
          </a:p>
        </p:txBody>
      </p:sp>
      <p:sp>
        <p:nvSpPr>
          <p:cNvPr id="103" name="Shape 103"/>
          <p:cNvSpPr/>
          <p:nvPr/>
        </p:nvSpPr>
        <p:spPr>
          <a:xfrm>
            <a:off x="500275" y="4120350"/>
            <a:ext cx="8108700" cy="18816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Clr>
                <a:schemeClr val="dk2"/>
              </a:buClr>
              <a:buSzPct val="61111"/>
              <a:buFont typeface="Arial"/>
              <a:buNone/>
            </a:pPr>
            <a:r>
              <a:rPr lang="en-US" sz="1800" b="1" u="sng">
                <a:solidFill>
                  <a:schemeClr val="dk2"/>
                </a:solidFill>
              </a:rPr>
              <a:t>Vocabulario</a:t>
            </a:r>
          </a:p>
          <a:p>
            <a:pPr lvl="0">
              <a:spcBef>
                <a:spcPts val="0"/>
              </a:spcBef>
              <a:buClr>
                <a:schemeClr val="dk2"/>
              </a:buClr>
              <a:buSzPct val="61111"/>
              <a:buFont typeface="Arial"/>
              <a:buNone/>
            </a:pPr>
            <a:r>
              <a:rPr lang="en-US" sz="1800" b="1">
                <a:solidFill>
                  <a:schemeClr val="dk2"/>
                </a:solidFill>
              </a:rPr>
              <a:t>Región: </a:t>
            </a:r>
            <a:r>
              <a:rPr lang="en-US" sz="1800">
                <a:solidFill>
                  <a:schemeClr val="dk2"/>
                </a:solidFill>
              </a:rPr>
              <a:t>un área o división.</a:t>
            </a:r>
          </a:p>
          <a:p>
            <a:pPr lvl="0">
              <a:spcBef>
                <a:spcPts val="0"/>
              </a:spcBef>
              <a:buClr>
                <a:schemeClr val="dk2"/>
              </a:buClr>
              <a:buSzPct val="61111"/>
              <a:buFont typeface="Arial"/>
              <a:buNone/>
            </a:pPr>
            <a:r>
              <a:rPr lang="en-US" sz="1800" b="1">
                <a:solidFill>
                  <a:schemeClr val="dk2"/>
                </a:solidFill>
              </a:rPr>
              <a:t>Geografía: </a:t>
            </a:r>
            <a:r>
              <a:rPr lang="en-US" sz="1800">
                <a:solidFill>
                  <a:schemeClr val="dk2"/>
                </a:solidFill>
              </a:rPr>
              <a:t>el estudio de las características físicas de la Tierra y su atmósfera y de la actividad humana, ya que afecta y es afectado por estos.</a:t>
            </a:r>
          </a:p>
          <a:p>
            <a:pPr lvl="0" rtl="0">
              <a:spcBef>
                <a:spcPts val="0"/>
              </a:spcBef>
              <a:buClr>
                <a:schemeClr val="dk2"/>
              </a:buClr>
              <a:buSzPct val="61111"/>
              <a:buFont typeface="Arial"/>
              <a:buNone/>
            </a:pPr>
            <a:r>
              <a:rPr lang="en-US" sz="1800" b="1">
                <a:solidFill>
                  <a:schemeClr val="dk2"/>
                </a:solidFill>
              </a:rPr>
              <a:t>Economía: </a:t>
            </a:r>
            <a:r>
              <a:rPr lang="en-US" sz="1800">
                <a:solidFill>
                  <a:schemeClr val="dk2"/>
                </a:solidFill>
              </a:rPr>
              <a:t>la riqueza y los recursos de un país o región, especialmente en términos de la producción y consumo de bienes y servicios.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311700" y="593366"/>
            <a:ext cx="8520600" cy="831300"/>
          </a:xfrm>
          <a:prstGeom prst="rect">
            <a:avLst/>
          </a:prstGeom>
        </p:spPr>
        <p:txBody>
          <a:bodyPr lIns="91425" tIns="91425" rIns="91425" bIns="91425" anchor="t" anchorCtr="0">
            <a:noAutofit/>
          </a:bodyPr>
          <a:lstStyle/>
          <a:p>
            <a:pPr lvl="0">
              <a:spcBef>
                <a:spcPts val="0"/>
              </a:spcBef>
              <a:buNone/>
            </a:pPr>
            <a:r>
              <a:rPr lang="en-US"/>
              <a:t>Pasos de habilidad</a:t>
            </a:r>
          </a:p>
        </p:txBody>
      </p:sp>
      <p:sp>
        <p:nvSpPr>
          <p:cNvPr id="110" name="Shape 110"/>
          <p:cNvSpPr txBox="1">
            <a:spLocks noGrp="1"/>
          </p:cNvSpPr>
          <p:nvPr>
            <p:ph type="body" idx="1"/>
          </p:nvPr>
        </p:nvSpPr>
        <p:spPr>
          <a:xfrm>
            <a:off x="311700" y="1536633"/>
            <a:ext cx="8520600" cy="4555200"/>
          </a:xfrm>
          <a:prstGeom prst="rect">
            <a:avLst/>
          </a:prstGeom>
        </p:spPr>
        <p:txBody>
          <a:bodyPr lIns="91425" tIns="91425" rIns="91425" bIns="91425" anchor="t" anchorCtr="0">
            <a:noAutofit/>
          </a:bodyPr>
          <a:lstStyle/>
          <a:p>
            <a:pPr marL="457200" lvl="0" indent="-381000" rtl="0">
              <a:spcBef>
                <a:spcPts val="0"/>
              </a:spcBef>
              <a:buClr>
                <a:schemeClr val="dk2"/>
              </a:buClr>
              <a:buSzPct val="100000"/>
              <a:buAutoNum type="arabicPeriod"/>
            </a:pPr>
            <a:r>
              <a:rPr lang="en-US" sz="2400" b="1">
                <a:solidFill>
                  <a:schemeClr val="dk2"/>
                </a:solidFill>
              </a:rPr>
              <a:t>Lee el texto</a:t>
            </a:r>
          </a:p>
          <a:p>
            <a:pPr marL="457200" lvl="0" indent="-381000" rtl="0">
              <a:spcBef>
                <a:spcPts val="0"/>
              </a:spcBef>
              <a:buClr>
                <a:schemeClr val="dk2"/>
              </a:buClr>
              <a:buSzPct val="100000"/>
              <a:buAutoNum type="arabicPeriod"/>
            </a:pPr>
            <a:r>
              <a:rPr lang="en-US" sz="2400" b="1">
                <a:solidFill>
                  <a:schemeClr val="dk2"/>
                </a:solidFill>
              </a:rPr>
              <a:t>Resalta la información acerca de la Geografía en amarillo.</a:t>
            </a:r>
          </a:p>
          <a:p>
            <a:pPr marL="457200" lvl="0" indent="-381000" rtl="0">
              <a:spcBef>
                <a:spcPts val="0"/>
              </a:spcBef>
              <a:buClr>
                <a:schemeClr val="dk2"/>
              </a:buClr>
              <a:buSzPct val="100000"/>
              <a:buAutoNum type="arabicPeriod"/>
            </a:pPr>
            <a:r>
              <a:rPr lang="en-US" sz="2400" b="1">
                <a:solidFill>
                  <a:schemeClr val="dk2"/>
                </a:solidFill>
              </a:rPr>
              <a:t>Resalta la información sobre la economía en rosa.</a:t>
            </a:r>
          </a:p>
          <a:p>
            <a:pPr marL="457200" lvl="0" indent="-381000" rtl="0">
              <a:spcBef>
                <a:spcPts val="0"/>
              </a:spcBef>
              <a:buClr>
                <a:schemeClr val="dk2"/>
              </a:buClr>
              <a:buSzPct val="100000"/>
              <a:buAutoNum type="arabicPeriod"/>
            </a:pPr>
            <a:r>
              <a:rPr lang="en-US" sz="2400" b="1">
                <a:solidFill>
                  <a:schemeClr val="dk2"/>
                </a:solidFill>
              </a:rPr>
              <a:t>Determinar cómo Geografía e industrias están conectados.</a:t>
            </a:r>
          </a:p>
          <a:p>
            <a:pPr marL="457200" lvl="0" indent="-381000" rtl="0">
              <a:spcBef>
                <a:spcPts val="0"/>
              </a:spcBef>
              <a:buClr>
                <a:schemeClr val="dk2"/>
              </a:buClr>
              <a:buSzPct val="100000"/>
              <a:buAutoNum type="arabicPeriod"/>
            </a:pPr>
            <a:r>
              <a:rPr lang="en-US" sz="2400" b="1">
                <a:solidFill>
                  <a:schemeClr val="dk2"/>
                </a:solidFill>
              </a:rPr>
              <a:t>Escribe un breve párrafo para compartir sus hallazgos.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91150" y="653600"/>
            <a:ext cx="7777800" cy="510600"/>
          </a:xfrm>
          <a:prstGeom prst="rect">
            <a:avLst/>
          </a:prstGeom>
        </p:spPr>
        <p:txBody>
          <a:bodyPr lIns="91425" tIns="91425" rIns="91425" bIns="91425" anchor="t" anchorCtr="0">
            <a:noAutofit/>
          </a:bodyPr>
          <a:lstStyle/>
          <a:p>
            <a:pPr lvl="0">
              <a:spcBef>
                <a:spcPts val="0"/>
              </a:spcBef>
              <a:buNone/>
            </a:pPr>
            <a:r>
              <a:rPr lang="en-US" sz="2400"/>
              <a:t>Colonias de Nueva Inglaterra Geografía y Economía</a:t>
            </a:r>
          </a:p>
        </p:txBody>
      </p:sp>
      <p:sp>
        <p:nvSpPr>
          <p:cNvPr id="117" name="Shape 117"/>
          <p:cNvSpPr txBox="1"/>
          <p:nvPr/>
        </p:nvSpPr>
        <p:spPr>
          <a:xfrm>
            <a:off x="2862700" y="1238525"/>
            <a:ext cx="6132000" cy="3705000"/>
          </a:xfrm>
          <a:prstGeom prst="rect">
            <a:avLst/>
          </a:prstGeom>
          <a:noFill/>
          <a:ln>
            <a:noFill/>
          </a:ln>
        </p:spPr>
        <p:txBody>
          <a:bodyPr lIns="91425" tIns="91425" rIns="91425" bIns="91425" anchor="t" anchorCtr="0">
            <a:noAutofit/>
          </a:bodyPr>
          <a:lstStyle/>
          <a:p>
            <a:pPr marL="457200" lvl="0" indent="-228600">
              <a:spcBef>
                <a:spcPts val="0"/>
              </a:spcBef>
              <a:buAutoNum type="arabicPeriod"/>
            </a:pPr>
            <a:r>
              <a:rPr lang="en-US" b="1"/>
              <a:t>Las colonias inglesas de América del Norte se encuentran entre el Océano Atlántico y los Montes Apalaches. Francia tenía colonias en el norte. España tenía colonias al sur. Las trece colonias se pueden separar en tres partes, o regiones, por la geografía y el clima: Nueva Inglaterra, las colonias del centro y las colonias del sur. El terreno en Nueva Inglaterra fue formada por glaciares. Durante la edad de hielo, gruesas capas de hielo cortar a través de las montañas. Glaciares empujaron las rocas y el suelo rico sur. Se deja una fina capa de tierra rocosa. Los cultivos no crecen bien en el suelo rocoso, arenoso. Los bosques y colinas hacen que sea difícil para cultivar. En Nueva Inglaterra, los veranos muy cálidos, pero los inviernos eran largos y fríos. La temporada de crecimiento fue de sólo alrededor de cinco meses de duración. Los colonos de Nueva Inglaterra utilizan otros recursos naturales para ganarse la vida. Se cortan árboles para hacer los edificios y barcos. Atraparon a los peces y las ballenas de alimentos y otros productos.</a:t>
            </a:r>
          </a:p>
        </p:txBody>
      </p:sp>
      <p:sp>
        <p:nvSpPr>
          <p:cNvPr id="118" name="Shape 118"/>
          <p:cNvSpPr txBox="1"/>
          <p:nvPr/>
        </p:nvSpPr>
        <p:spPr>
          <a:xfrm>
            <a:off x="7072025" y="441200"/>
            <a:ext cx="2002500" cy="364800"/>
          </a:xfrm>
          <a:prstGeom prst="rect">
            <a:avLst/>
          </a:prstGeom>
          <a:noFill/>
          <a:ln>
            <a:noFill/>
          </a:ln>
        </p:spPr>
        <p:txBody>
          <a:bodyPr lIns="91425" tIns="91425" rIns="91425" bIns="91425" anchor="t" anchorCtr="0">
            <a:noAutofit/>
          </a:bodyPr>
          <a:lstStyle/>
          <a:p>
            <a:pPr lvl="0">
              <a:spcBef>
                <a:spcPts val="0"/>
              </a:spcBef>
              <a:buNone/>
            </a:pPr>
            <a:r>
              <a:rPr lang="en-US" b="1"/>
              <a:t>Habilidad - I Do</a:t>
            </a:r>
          </a:p>
        </p:txBody>
      </p:sp>
      <p:sp>
        <p:nvSpPr>
          <p:cNvPr id="119" name="Shape 119"/>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US" b="1">
                <a:solidFill>
                  <a:schemeClr val="dk2"/>
                </a:solidFill>
              </a:rPr>
              <a:t>Pasos de habilidad</a:t>
            </a:r>
          </a:p>
          <a:p>
            <a:pPr marL="457200" lvl="0" indent="-228600" rtl="0">
              <a:spcBef>
                <a:spcPts val="0"/>
              </a:spcBef>
              <a:buClr>
                <a:schemeClr val="dk2"/>
              </a:buClr>
              <a:buAutoNum type="arabicPeriod"/>
            </a:pPr>
            <a:r>
              <a:rPr lang="en-US" b="1">
                <a:solidFill>
                  <a:schemeClr val="dk2"/>
                </a:solidFill>
              </a:rPr>
              <a:t>Lee el texto</a:t>
            </a:r>
          </a:p>
          <a:p>
            <a:pPr marL="457200" lvl="0" indent="-228600" rtl="0">
              <a:spcBef>
                <a:spcPts val="0"/>
              </a:spcBef>
              <a:buClr>
                <a:schemeClr val="dk2"/>
              </a:buClr>
              <a:buAutoNum type="arabicPeriod"/>
            </a:pPr>
            <a:r>
              <a:rPr lang="en-US" b="1">
                <a:solidFill>
                  <a:schemeClr val="dk2"/>
                </a:solidFill>
              </a:rPr>
              <a:t>Resaltar la información </a:t>
            </a:r>
            <a:r>
              <a:rPr lang="en-US" b="1">
                <a:solidFill>
                  <a:schemeClr val="dk2"/>
                </a:solidFill>
                <a:highlight>
                  <a:srgbClr val="FFF2CC"/>
                </a:highlight>
              </a:rPr>
              <a:t>Geografía </a:t>
            </a:r>
            <a:r>
              <a:rPr lang="en-US" b="1">
                <a:solidFill>
                  <a:schemeClr val="dk2"/>
                </a:solidFill>
              </a:rPr>
              <a:t>en </a:t>
            </a:r>
            <a:r>
              <a:rPr lang="en-US" b="1">
                <a:solidFill>
                  <a:schemeClr val="dk2"/>
                </a:solidFill>
                <a:highlight>
                  <a:srgbClr val="FFF2CC"/>
                </a:highlight>
              </a:rPr>
              <a:t>amarillo.</a:t>
            </a:r>
          </a:p>
          <a:p>
            <a:pPr marL="457200" lvl="0" indent="-228600" rtl="0">
              <a:spcBef>
                <a:spcPts val="0"/>
              </a:spcBef>
              <a:buClr>
                <a:schemeClr val="dk2"/>
              </a:buClr>
              <a:buAutoNum type="arabicPeriod"/>
            </a:pPr>
            <a:r>
              <a:rPr lang="en-US" b="1">
                <a:solidFill>
                  <a:schemeClr val="dk2"/>
                </a:solidFill>
                <a:highlight>
                  <a:srgbClr val="F4CCCC"/>
                </a:highlight>
              </a:rPr>
              <a:t>Economía</a:t>
            </a:r>
            <a:r>
              <a:rPr lang="en-US" b="1">
                <a:solidFill>
                  <a:schemeClr val="dk2"/>
                </a:solidFill>
              </a:rPr>
              <a:t> resaltar la información en</a:t>
            </a:r>
            <a:r>
              <a:rPr lang="en-US" b="1">
                <a:solidFill>
                  <a:schemeClr val="dk2"/>
                </a:solidFill>
                <a:highlight>
                  <a:srgbClr val="F4CCCC"/>
                </a:highlight>
              </a:rPr>
              <a:t> rosa</a:t>
            </a:r>
            <a:r>
              <a:rPr lang="en-US" b="1">
                <a:solidFill>
                  <a:schemeClr val="dk2"/>
                </a:solidFill>
              </a:rPr>
              <a:t>.</a:t>
            </a:r>
          </a:p>
          <a:p>
            <a:pPr marL="457200" lvl="0" indent="-228600" rtl="0">
              <a:spcBef>
                <a:spcPts val="0"/>
              </a:spcBef>
              <a:buClr>
                <a:schemeClr val="dk2"/>
              </a:buClr>
              <a:buAutoNum type="arabicPeriod"/>
            </a:pPr>
            <a:r>
              <a:rPr lang="en-US" b="1">
                <a:solidFill>
                  <a:schemeClr val="dk2"/>
                </a:solidFill>
              </a:rPr>
              <a:t>Determinar cómo Geografía e industrias están conectados.</a:t>
            </a:r>
          </a:p>
          <a:p>
            <a:pPr marL="457200" lvl="0" indent="-228600" rtl="0">
              <a:spcBef>
                <a:spcPts val="0"/>
              </a:spcBef>
              <a:buClr>
                <a:schemeClr val="dk2"/>
              </a:buClr>
              <a:buAutoNum type="arabicPeriod"/>
            </a:pPr>
            <a:r>
              <a:rPr lang="en-US" b="1">
                <a:solidFill>
                  <a:schemeClr val="dk2"/>
                </a:solidFill>
              </a:rPr>
              <a:t>Escribe un breve párrafo para compartir sus hallazgos</a:t>
            </a:r>
            <a:r>
              <a:rPr lang="en-US">
                <a:solidFill>
                  <a:schemeClr val="dk2"/>
                </a:solidFill>
              </a:rPr>
              <a:t>.</a:t>
            </a:r>
          </a:p>
        </p:txBody>
      </p:sp>
      <p:sp>
        <p:nvSpPr>
          <p:cNvPr id="120" name="Shape 12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15000"/>
              </a:lnSpc>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Vocabulary</a:t>
            </a:r>
          </a:p>
          <a:p>
            <a:pPr lvl="0" rtl="0">
              <a:lnSpc>
                <a:spcPct val="115000"/>
              </a:lnSpc>
              <a:spcBef>
                <a:spcPts val="0"/>
              </a:spcBef>
              <a:spcAft>
                <a:spcPts val="160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growing season:</a:t>
            </a:r>
            <a:r>
              <a:rPr lang="en-US" sz="1600">
                <a:solidFill>
                  <a:schemeClr val="dk2"/>
                </a:solidFill>
                <a:latin typeface="Source Sans Pro"/>
                <a:ea typeface="Source Sans Pro"/>
                <a:cs typeface="Source Sans Pro"/>
                <a:sym typeface="Source Sans Pro"/>
              </a:rPr>
              <a:t>  the time of year when it is warm enough for plants to grow</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tidewater</a:t>
            </a:r>
            <a:r>
              <a:rPr lang="en-US" sz="1600">
                <a:solidFill>
                  <a:schemeClr val="dk2"/>
                </a:solidFill>
                <a:latin typeface="Source Sans Pro"/>
                <a:ea typeface="Source Sans Pro"/>
                <a:cs typeface="Source Sans Pro"/>
                <a:sym typeface="Source Sans Pro"/>
              </a:rPr>
              <a:t>:  the water in rivers and streams that rises and falls every day with the ocean’s tides</a:t>
            </a:r>
            <a:br>
              <a:rPr lang="en-US" sz="1600">
                <a:solidFill>
                  <a:schemeClr val="dk2"/>
                </a:solidFill>
                <a:latin typeface="Source Sans Pro"/>
                <a:ea typeface="Source Sans Pro"/>
                <a:cs typeface="Source Sans Pro"/>
                <a:sym typeface="Source Sans Pro"/>
              </a:rPr>
            </a:br>
            <a:r>
              <a:rPr lang="en-US" sz="1600" b="1">
                <a:solidFill>
                  <a:schemeClr val="dk2"/>
                </a:solidFill>
                <a:latin typeface="Source Sans Pro"/>
                <a:ea typeface="Source Sans Pro"/>
                <a:cs typeface="Source Sans Pro"/>
                <a:sym typeface="Source Sans Pro"/>
              </a:rPr>
              <a:t>fall line:  </a:t>
            </a:r>
            <a:r>
              <a:rPr lang="en-US" sz="1600">
                <a:solidFill>
                  <a:schemeClr val="dk2"/>
                </a:solidFill>
                <a:latin typeface="Source Sans Pro"/>
                <a:ea typeface="Source Sans Pro"/>
                <a:cs typeface="Source Sans Pro"/>
                <a:sym typeface="Source Sans Pro"/>
              </a:rPr>
              <a:t> the area in which rivers flowing from higher land to lower land often form waterfalls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xEl>
                                              <p:pRg st="0" end="0"/>
                                            </p:txEl>
                                          </p:spTgt>
                                        </p:tgtEl>
                                        <p:attrNameLst>
                                          <p:attrName>style.visibility</p:attrName>
                                        </p:attrNameLst>
                                      </p:cBhvr>
                                      <p:to>
                                        <p:strVal val="visible"/>
                                      </p:to>
                                    </p:set>
                                    <p:animEffect transition="in" filter="fade">
                                      <p:cBhvr>
                                        <p:cTn id="7" dur="1000"/>
                                        <p:tgtEl>
                                          <p:spTgt spid="1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91150" y="653600"/>
            <a:ext cx="7875900" cy="510600"/>
          </a:xfrm>
          <a:prstGeom prst="rect">
            <a:avLst/>
          </a:prstGeom>
        </p:spPr>
        <p:txBody>
          <a:bodyPr lIns="91425" tIns="91425" rIns="91425" bIns="91425" anchor="t" anchorCtr="0">
            <a:noAutofit/>
          </a:bodyPr>
          <a:lstStyle/>
          <a:p>
            <a:pPr lvl="0" rtl="0">
              <a:spcBef>
                <a:spcPts val="0"/>
              </a:spcBef>
              <a:buClr>
                <a:schemeClr val="dk2"/>
              </a:buClr>
              <a:buSzPct val="45833"/>
              <a:buFont typeface="Arial"/>
              <a:buNone/>
            </a:pPr>
            <a:r>
              <a:rPr lang="en-US" sz="2400"/>
              <a:t>Colonias de Nueva Inglaterra Geografía y Economía</a:t>
            </a:r>
          </a:p>
        </p:txBody>
      </p:sp>
      <p:sp>
        <p:nvSpPr>
          <p:cNvPr id="127" name="Shape 127"/>
          <p:cNvSpPr txBox="1"/>
          <p:nvPr/>
        </p:nvSpPr>
        <p:spPr>
          <a:xfrm>
            <a:off x="2871625" y="1086900"/>
            <a:ext cx="6132000" cy="3623700"/>
          </a:xfrm>
          <a:prstGeom prst="rect">
            <a:avLst/>
          </a:prstGeom>
          <a:noFill/>
          <a:ln>
            <a:noFill/>
          </a:ln>
        </p:spPr>
        <p:txBody>
          <a:bodyPr lIns="91425" tIns="91425" rIns="91425" bIns="91425" anchor="t" anchorCtr="0">
            <a:noAutofit/>
          </a:bodyPr>
          <a:lstStyle/>
          <a:p>
            <a:pPr marL="457200" lvl="0" indent="-228600" rtl="0">
              <a:spcBef>
                <a:spcPts val="0"/>
              </a:spcBef>
              <a:buAutoNum type="arabicPeriod"/>
            </a:pPr>
            <a:r>
              <a:rPr lang="en-US" b="1"/>
              <a:t>Las colonias inglesas de América del Norte se encuentran entre el Océano Atlántico y los Montes Apalaches. Francia tenía colonias en el norte. España tenía colonias al sur. Las trece colonias se pueden separar en tres partes, o regiones, por la geografía y el clima: Nueva Inglaterra, las colonias del centro y las colonias del sur. El terreno en Nueva Inglaterra fue </a:t>
            </a:r>
            <a:r>
              <a:rPr lang="en-US" b="1">
                <a:highlight>
                  <a:srgbClr val="FFF2CC"/>
                </a:highlight>
              </a:rPr>
              <a:t>formada por glaciares</a:t>
            </a:r>
            <a:r>
              <a:rPr lang="en-US" b="1"/>
              <a:t>. Durante la edad de hielo, gruesas capas de hielo </a:t>
            </a:r>
            <a:r>
              <a:rPr lang="en-US" b="1">
                <a:highlight>
                  <a:srgbClr val="FFF2CC"/>
                </a:highlight>
              </a:rPr>
              <a:t>cortar a través de las montañas</a:t>
            </a:r>
            <a:r>
              <a:rPr lang="en-US" b="1"/>
              <a:t>. Glaciares </a:t>
            </a:r>
            <a:r>
              <a:rPr lang="en-US" b="1">
                <a:highlight>
                  <a:srgbClr val="FFF2CC"/>
                </a:highlight>
              </a:rPr>
              <a:t>empujaron las rocas y el suelo rico sur</a:t>
            </a:r>
            <a:r>
              <a:rPr lang="en-US" b="1"/>
              <a:t>. Se deja una </a:t>
            </a:r>
            <a:r>
              <a:rPr lang="en-US" b="1">
                <a:highlight>
                  <a:srgbClr val="FFF2CC"/>
                </a:highlight>
              </a:rPr>
              <a:t>fina capa de tierra rocosa</a:t>
            </a:r>
            <a:r>
              <a:rPr lang="en-US" b="1"/>
              <a:t>. Los cultivos </a:t>
            </a:r>
            <a:r>
              <a:rPr lang="en-US" b="1">
                <a:highlight>
                  <a:srgbClr val="FFF2CC"/>
                </a:highlight>
              </a:rPr>
              <a:t>no crecen bien en el suelo rocoso</a:t>
            </a:r>
            <a:r>
              <a:rPr lang="en-US" b="1"/>
              <a:t>, arenoso. Los </a:t>
            </a:r>
            <a:r>
              <a:rPr lang="en-US" b="1">
                <a:highlight>
                  <a:srgbClr val="F4CCCC"/>
                </a:highlight>
              </a:rPr>
              <a:t>bosques y colinas hacen que sea </a:t>
            </a:r>
            <a:r>
              <a:rPr lang="en-US" b="1"/>
              <a:t>difícil para cultivar. En Nueva Inglaterra, </a:t>
            </a:r>
            <a:r>
              <a:rPr lang="en-US" b="1">
                <a:highlight>
                  <a:srgbClr val="FFF2CC"/>
                </a:highlight>
              </a:rPr>
              <a:t>los veranos muy cálidos</a:t>
            </a:r>
            <a:r>
              <a:rPr lang="en-US" b="1"/>
              <a:t>, pero los i</a:t>
            </a:r>
            <a:r>
              <a:rPr lang="en-US" b="1">
                <a:highlight>
                  <a:srgbClr val="FFF2CC"/>
                </a:highlight>
              </a:rPr>
              <a:t>nviernos eran largos y fríos</a:t>
            </a:r>
            <a:r>
              <a:rPr lang="en-US" b="1"/>
              <a:t>. La temporada de crecimiento fue de sólo alrededor de cinco meses de duración. Los colonos de Nueva Inglaterra </a:t>
            </a:r>
            <a:r>
              <a:rPr lang="en-US" b="1">
                <a:highlight>
                  <a:srgbClr val="F4CCCC"/>
                </a:highlight>
              </a:rPr>
              <a:t>utilizan otros recursos naturales para ganarse la vida</a:t>
            </a:r>
            <a:r>
              <a:rPr lang="en-US" b="1"/>
              <a:t>. Se cortan </a:t>
            </a:r>
            <a:r>
              <a:rPr lang="en-US" b="1">
                <a:highlight>
                  <a:srgbClr val="F4CCCC"/>
                </a:highlight>
              </a:rPr>
              <a:t>árboles para hacer los edificios y barcos</a:t>
            </a:r>
            <a:r>
              <a:rPr lang="en-US" b="1"/>
              <a:t>. </a:t>
            </a:r>
            <a:r>
              <a:rPr lang="en-US" b="1">
                <a:highlight>
                  <a:srgbClr val="F4CCCC"/>
                </a:highlight>
              </a:rPr>
              <a:t>Atraparon a los peces y las ballenas de alimentos</a:t>
            </a:r>
            <a:r>
              <a:rPr lang="en-US" b="1"/>
              <a:t> y otros productos.</a:t>
            </a:r>
          </a:p>
        </p:txBody>
      </p:sp>
      <p:sp>
        <p:nvSpPr>
          <p:cNvPr id="128" name="Shape 128"/>
          <p:cNvSpPr txBox="1"/>
          <p:nvPr/>
        </p:nvSpPr>
        <p:spPr>
          <a:xfrm>
            <a:off x="7348500" y="441200"/>
            <a:ext cx="1725900" cy="364800"/>
          </a:xfrm>
          <a:prstGeom prst="rect">
            <a:avLst/>
          </a:prstGeom>
          <a:noFill/>
          <a:ln>
            <a:noFill/>
          </a:ln>
        </p:spPr>
        <p:txBody>
          <a:bodyPr lIns="91425" tIns="91425" rIns="91425" bIns="91425" anchor="t" anchorCtr="0">
            <a:noAutofit/>
          </a:bodyPr>
          <a:lstStyle/>
          <a:p>
            <a:pPr lvl="0" rtl="0">
              <a:spcBef>
                <a:spcPts val="0"/>
              </a:spcBef>
              <a:buNone/>
            </a:pPr>
            <a:r>
              <a:rPr lang="en-US" b="1"/>
              <a:t>Habilidad - I Do</a:t>
            </a:r>
          </a:p>
        </p:txBody>
      </p:sp>
      <p:sp>
        <p:nvSpPr>
          <p:cNvPr id="129" name="Shape 129"/>
          <p:cNvSpPr/>
          <p:nvPr/>
        </p:nvSpPr>
        <p:spPr>
          <a:xfrm>
            <a:off x="312675" y="13313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rgbClr val="000000"/>
              </a:buClr>
              <a:buNone/>
            </a:pPr>
            <a:r>
              <a:rPr lang="en-US" b="1">
                <a:solidFill>
                  <a:schemeClr val="dk2"/>
                </a:solidFill>
              </a:rPr>
              <a:t>Pasos de habilidad</a:t>
            </a:r>
          </a:p>
          <a:p>
            <a:pPr marL="457200" lvl="0" indent="-228600" rtl="0">
              <a:spcBef>
                <a:spcPts val="0"/>
              </a:spcBef>
              <a:buClr>
                <a:schemeClr val="dk2"/>
              </a:buClr>
              <a:buAutoNum type="arabicPeriod"/>
            </a:pPr>
            <a:r>
              <a:rPr lang="en-US" b="1">
                <a:solidFill>
                  <a:schemeClr val="dk2"/>
                </a:solidFill>
              </a:rPr>
              <a:t>Lee el texto</a:t>
            </a:r>
          </a:p>
          <a:p>
            <a:pPr marL="457200" lvl="0" indent="-228600" rtl="0">
              <a:spcBef>
                <a:spcPts val="0"/>
              </a:spcBef>
              <a:buClr>
                <a:schemeClr val="dk2"/>
              </a:buClr>
              <a:buAutoNum type="arabicPeriod"/>
            </a:pPr>
            <a:r>
              <a:rPr lang="en-US" b="1">
                <a:solidFill>
                  <a:schemeClr val="dk2"/>
                </a:solidFill>
              </a:rPr>
              <a:t>Resaltar la información </a:t>
            </a:r>
            <a:r>
              <a:rPr lang="en-US" b="1">
                <a:solidFill>
                  <a:schemeClr val="dk2"/>
                </a:solidFill>
                <a:highlight>
                  <a:srgbClr val="FFF2CC"/>
                </a:highlight>
              </a:rPr>
              <a:t>Geografía </a:t>
            </a:r>
            <a:r>
              <a:rPr lang="en-US" b="1">
                <a:solidFill>
                  <a:schemeClr val="dk2"/>
                </a:solidFill>
              </a:rPr>
              <a:t>en </a:t>
            </a:r>
            <a:r>
              <a:rPr lang="en-US" b="1">
                <a:solidFill>
                  <a:schemeClr val="dk2"/>
                </a:solidFill>
                <a:highlight>
                  <a:srgbClr val="FFF2CC"/>
                </a:highlight>
              </a:rPr>
              <a:t>amarillo.</a:t>
            </a:r>
          </a:p>
          <a:p>
            <a:pPr marL="457200" lvl="0" indent="-228600" rtl="0">
              <a:spcBef>
                <a:spcPts val="0"/>
              </a:spcBef>
              <a:buClr>
                <a:schemeClr val="dk2"/>
              </a:buClr>
              <a:buAutoNum type="arabicPeriod"/>
            </a:pPr>
            <a:r>
              <a:rPr lang="en-US" b="1">
                <a:solidFill>
                  <a:schemeClr val="dk2"/>
                </a:solidFill>
                <a:highlight>
                  <a:srgbClr val="F4CCCC"/>
                </a:highlight>
              </a:rPr>
              <a:t>Economía</a:t>
            </a:r>
            <a:r>
              <a:rPr lang="en-US" b="1">
                <a:solidFill>
                  <a:schemeClr val="dk2"/>
                </a:solidFill>
              </a:rPr>
              <a:t> resaltar la información en</a:t>
            </a:r>
            <a:r>
              <a:rPr lang="en-US" b="1">
                <a:solidFill>
                  <a:schemeClr val="dk2"/>
                </a:solidFill>
                <a:highlight>
                  <a:srgbClr val="F4CCCC"/>
                </a:highlight>
              </a:rPr>
              <a:t> rosa</a:t>
            </a:r>
            <a:r>
              <a:rPr lang="en-US" b="1">
                <a:solidFill>
                  <a:schemeClr val="dk2"/>
                </a:solidFill>
              </a:rPr>
              <a:t>.</a:t>
            </a:r>
          </a:p>
          <a:p>
            <a:pPr marL="457200" lvl="0" indent="-228600" rtl="0">
              <a:spcBef>
                <a:spcPts val="0"/>
              </a:spcBef>
              <a:buClr>
                <a:schemeClr val="dk2"/>
              </a:buClr>
              <a:buAutoNum type="arabicPeriod"/>
            </a:pPr>
            <a:r>
              <a:rPr lang="en-US" b="1">
                <a:solidFill>
                  <a:schemeClr val="dk2"/>
                </a:solidFill>
              </a:rPr>
              <a:t>Determinar cómo Geografía e industrias están conectados.</a:t>
            </a:r>
          </a:p>
          <a:p>
            <a:pPr marL="457200" lvl="0" indent="-228600" rtl="0">
              <a:spcBef>
                <a:spcPts val="0"/>
              </a:spcBef>
              <a:buClr>
                <a:schemeClr val="dk2"/>
              </a:buClr>
              <a:buAutoNum type="arabicPeriod"/>
            </a:pPr>
            <a:r>
              <a:rPr lang="en-US" b="1">
                <a:solidFill>
                  <a:schemeClr val="dk2"/>
                </a:solidFill>
              </a:rPr>
              <a:t>Escribe un breve párrafo para compartir sus hallazgos</a:t>
            </a:r>
            <a:r>
              <a:rPr lang="en-US">
                <a:solidFill>
                  <a:schemeClr val="dk2"/>
                </a:solidFill>
              </a:rPr>
              <a:t>.</a:t>
            </a:r>
            <a:br>
              <a:rPr lang="en-US">
                <a:solidFill>
                  <a:schemeClr val="dk2"/>
                </a:solidFill>
              </a:rPr>
            </a:br>
            <a:endParaRPr lang="en-US">
              <a:solidFill>
                <a:schemeClr val="dk2"/>
              </a:solidFill>
            </a:endParaRPr>
          </a:p>
        </p:txBody>
      </p:sp>
      <p:sp>
        <p:nvSpPr>
          <p:cNvPr id="130" name="Shape 130"/>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lnSpc>
                <a:spcPct val="100000"/>
              </a:lnSpc>
              <a:spcBef>
                <a:spcPts val="0"/>
              </a:spcBef>
              <a:spcAft>
                <a:spcPts val="0"/>
              </a:spcAft>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Vocabulario</a:t>
            </a:r>
          </a:p>
          <a:p>
            <a:pPr lvl="0" rtl="0">
              <a:lnSpc>
                <a:spcPct val="100000"/>
              </a:lnSpc>
              <a:spcBef>
                <a:spcPts val="0"/>
              </a:spcBef>
              <a:spcAft>
                <a:spcPts val="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estación de crecimiento: </a:t>
            </a:r>
            <a:r>
              <a:rPr lang="en-US" sz="1600">
                <a:solidFill>
                  <a:schemeClr val="dk2"/>
                </a:solidFill>
                <a:latin typeface="Source Sans Pro"/>
                <a:ea typeface="Source Sans Pro"/>
                <a:cs typeface="Source Sans Pro"/>
                <a:sym typeface="Source Sans Pro"/>
              </a:rPr>
              <a:t>la época del año cuando está caliente lo suficiente para que las plantas crecen</a:t>
            </a:r>
          </a:p>
          <a:p>
            <a:pPr lvl="0" rtl="0">
              <a:lnSpc>
                <a:spcPct val="100000"/>
              </a:lnSpc>
              <a:spcBef>
                <a:spcPts val="0"/>
              </a:spcBef>
              <a:spcAft>
                <a:spcPts val="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marea: </a:t>
            </a:r>
            <a:r>
              <a:rPr lang="en-US" sz="1600">
                <a:solidFill>
                  <a:schemeClr val="dk2"/>
                </a:solidFill>
                <a:latin typeface="Source Sans Pro"/>
                <a:ea typeface="Source Sans Pro"/>
                <a:cs typeface="Source Sans Pro"/>
                <a:sym typeface="Source Sans Pro"/>
              </a:rPr>
              <a:t>el agua en los ríos y arroyos que sube y baja todos los días con las mareas del océano</a:t>
            </a:r>
          </a:p>
          <a:p>
            <a:pPr lvl="0" rtl="0">
              <a:lnSpc>
                <a:spcPct val="100000"/>
              </a:lnSpc>
              <a:spcBef>
                <a:spcPts val="0"/>
              </a:spcBef>
              <a:spcAft>
                <a:spcPts val="0"/>
              </a:spcAft>
              <a:buClr>
                <a:schemeClr val="dk2"/>
              </a:buClr>
              <a:buSzPct val="68750"/>
              <a:buFont typeface="Arial"/>
              <a:buNone/>
            </a:pPr>
            <a:r>
              <a:rPr lang="en-US" sz="1600" b="1">
                <a:solidFill>
                  <a:schemeClr val="dk2"/>
                </a:solidFill>
                <a:latin typeface="Source Sans Pro"/>
                <a:ea typeface="Source Sans Pro"/>
                <a:cs typeface="Source Sans Pro"/>
                <a:sym typeface="Source Sans Pro"/>
              </a:rPr>
              <a:t>línea de la caída: </a:t>
            </a:r>
            <a:r>
              <a:rPr lang="en-US" sz="1600">
                <a:solidFill>
                  <a:schemeClr val="dk2"/>
                </a:solidFill>
                <a:latin typeface="Source Sans Pro"/>
                <a:ea typeface="Source Sans Pro"/>
                <a:cs typeface="Source Sans Pro"/>
                <a:sym typeface="Source Sans Pro"/>
              </a:rPr>
              <a:t>la zona en que los ríos que fluyen de tierras altas a las tierras bajas a menudo forman cascadas</a:t>
            </a:r>
          </a:p>
        </p:txBody>
      </p:sp>
      <p:sp>
        <p:nvSpPr>
          <p:cNvPr id="131" name="Shape 131"/>
          <p:cNvSpPr txBox="1"/>
          <p:nvPr/>
        </p:nvSpPr>
        <p:spPr>
          <a:xfrm>
            <a:off x="510025" y="4791662"/>
            <a:ext cx="8424300" cy="495900"/>
          </a:xfrm>
          <a:prstGeom prst="rect">
            <a:avLst/>
          </a:prstGeom>
          <a:noFill/>
          <a:ln>
            <a:noFill/>
          </a:ln>
        </p:spPr>
        <p:txBody>
          <a:bodyPr lIns="91425" tIns="91425" rIns="91425" bIns="91425" anchor="t" anchorCtr="0">
            <a:noAutofit/>
          </a:bodyPr>
          <a:lstStyle/>
          <a:p>
            <a:pPr lvl="0" rtl="0">
              <a:spcBef>
                <a:spcPts val="0"/>
              </a:spcBef>
              <a:buNone/>
            </a:pPr>
            <a:r>
              <a:rPr lang="en-US" b="1"/>
              <a:t>Conexión: la pobreza del suelo, rocosa significaba que no podían cultivar por lo que tuvo que usar el mar para la pesca y los bosques para hacer los edificios y barcos.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animEffect transition="in" filter="fade">
                                      <p:cBhvr>
                                        <p:cTn id="7" dur="1000"/>
                                        <p:tgtEl>
                                          <p:spTgt spid="1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Medio Colonias Geografía y Economía</a:t>
            </a:r>
          </a:p>
        </p:txBody>
      </p:sp>
      <p:sp>
        <p:nvSpPr>
          <p:cNvPr id="138" name="Shape 138"/>
          <p:cNvSpPr txBox="1"/>
          <p:nvPr/>
        </p:nvSpPr>
        <p:spPr>
          <a:xfrm>
            <a:off x="2933775" y="1426925"/>
            <a:ext cx="5935800" cy="3460200"/>
          </a:xfrm>
          <a:prstGeom prst="rect">
            <a:avLst/>
          </a:prstGeom>
          <a:noFill/>
          <a:ln>
            <a:noFill/>
          </a:ln>
        </p:spPr>
        <p:txBody>
          <a:bodyPr lIns="91425" tIns="91425" rIns="91425" bIns="91425" anchor="t" anchorCtr="0">
            <a:noAutofit/>
          </a:bodyPr>
          <a:lstStyle/>
          <a:p>
            <a:pPr lvl="0" rtl="0">
              <a:spcBef>
                <a:spcPts val="0"/>
              </a:spcBef>
              <a:buNone/>
            </a:pPr>
            <a:r>
              <a:rPr lang="en-US" sz="1800" b="1"/>
              <a:t>Glaciares empujaron al suelo de Nueva Inglaterra a las colonias del centro. El suelo era rico y profundo. Fue bueno para la agricultura. La temporada de crecimiento fue mayor que en Nueva Inglaterra. No había más sol y mucha lluvia. Los colonos utilizan barcos fluviales en los ríos, largas y anchas como el Hudson y Delaware. Enviaron cultivos para vender en los pueblos cercanos. Los colonos también cazaban ciervos y castor para la alimentación y la piel.</a:t>
            </a:r>
          </a:p>
        </p:txBody>
      </p:sp>
      <p:sp>
        <p:nvSpPr>
          <p:cNvPr id="139" name="Shape 139"/>
          <p:cNvSpPr txBox="1"/>
          <p:nvPr/>
        </p:nvSpPr>
        <p:spPr>
          <a:xfrm>
            <a:off x="7018525" y="493325"/>
            <a:ext cx="2056200" cy="364800"/>
          </a:xfrm>
          <a:prstGeom prst="rect">
            <a:avLst/>
          </a:prstGeom>
          <a:noFill/>
          <a:ln>
            <a:noFill/>
          </a:ln>
        </p:spPr>
        <p:txBody>
          <a:bodyPr lIns="91425" tIns="91425" rIns="91425" bIns="91425" anchor="t" anchorCtr="0">
            <a:noAutofit/>
          </a:bodyPr>
          <a:lstStyle/>
          <a:p>
            <a:pPr lvl="0" rtl="0">
              <a:spcBef>
                <a:spcPts val="0"/>
              </a:spcBef>
              <a:buNone/>
            </a:pPr>
            <a:r>
              <a:rPr lang="en-US" b="1"/>
              <a:t>Habilidad - Hacemos</a:t>
            </a:r>
          </a:p>
        </p:txBody>
      </p:sp>
      <p:sp>
        <p:nvSpPr>
          <p:cNvPr id="140" name="Shape 140"/>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rgbClr val="000000"/>
              </a:buClr>
              <a:buNone/>
            </a:pPr>
            <a:r>
              <a:rPr lang="en-US" b="1">
                <a:solidFill>
                  <a:schemeClr val="dk2"/>
                </a:solidFill>
              </a:rPr>
              <a:t>Pasos de habilidad</a:t>
            </a:r>
          </a:p>
          <a:p>
            <a:pPr marL="457200" lvl="0" indent="-228600" rtl="0">
              <a:spcBef>
                <a:spcPts val="0"/>
              </a:spcBef>
              <a:buClr>
                <a:schemeClr val="dk2"/>
              </a:buClr>
              <a:buAutoNum type="arabicPeriod"/>
            </a:pPr>
            <a:r>
              <a:rPr lang="en-US" b="1">
                <a:solidFill>
                  <a:schemeClr val="dk2"/>
                </a:solidFill>
              </a:rPr>
              <a:t>Lee el texto</a:t>
            </a:r>
          </a:p>
          <a:p>
            <a:pPr marL="457200" lvl="0" indent="-228600" rtl="0">
              <a:spcBef>
                <a:spcPts val="0"/>
              </a:spcBef>
              <a:buClr>
                <a:schemeClr val="dk2"/>
              </a:buClr>
              <a:buAutoNum type="arabicPeriod"/>
            </a:pPr>
            <a:r>
              <a:rPr lang="en-US" b="1">
                <a:solidFill>
                  <a:schemeClr val="dk2"/>
                </a:solidFill>
              </a:rPr>
              <a:t>Resaltar la información </a:t>
            </a:r>
            <a:r>
              <a:rPr lang="en-US" b="1">
                <a:solidFill>
                  <a:schemeClr val="dk2"/>
                </a:solidFill>
                <a:highlight>
                  <a:srgbClr val="FFF2CC"/>
                </a:highlight>
              </a:rPr>
              <a:t>Geografía </a:t>
            </a:r>
            <a:r>
              <a:rPr lang="en-US" b="1">
                <a:solidFill>
                  <a:schemeClr val="dk2"/>
                </a:solidFill>
              </a:rPr>
              <a:t>en </a:t>
            </a:r>
            <a:r>
              <a:rPr lang="en-US" b="1">
                <a:solidFill>
                  <a:schemeClr val="dk2"/>
                </a:solidFill>
                <a:highlight>
                  <a:srgbClr val="FFF2CC"/>
                </a:highlight>
              </a:rPr>
              <a:t>amarillo.</a:t>
            </a:r>
          </a:p>
          <a:p>
            <a:pPr marL="457200" lvl="0" indent="-228600" rtl="0">
              <a:spcBef>
                <a:spcPts val="0"/>
              </a:spcBef>
              <a:buClr>
                <a:schemeClr val="dk2"/>
              </a:buClr>
              <a:buAutoNum type="arabicPeriod"/>
            </a:pPr>
            <a:r>
              <a:rPr lang="en-US" b="1">
                <a:solidFill>
                  <a:schemeClr val="dk2"/>
                </a:solidFill>
                <a:highlight>
                  <a:srgbClr val="F4CCCC"/>
                </a:highlight>
              </a:rPr>
              <a:t>Economía</a:t>
            </a:r>
            <a:r>
              <a:rPr lang="en-US" b="1">
                <a:solidFill>
                  <a:schemeClr val="dk2"/>
                </a:solidFill>
              </a:rPr>
              <a:t> resaltar la información en</a:t>
            </a:r>
            <a:r>
              <a:rPr lang="en-US" b="1">
                <a:solidFill>
                  <a:schemeClr val="dk2"/>
                </a:solidFill>
                <a:highlight>
                  <a:srgbClr val="F4CCCC"/>
                </a:highlight>
              </a:rPr>
              <a:t> rosa</a:t>
            </a:r>
            <a:r>
              <a:rPr lang="en-US" b="1">
                <a:solidFill>
                  <a:schemeClr val="dk2"/>
                </a:solidFill>
              </a:rPr>
              <a:t>.</a:t>
            </a:r>
          </a:p>
          <a:p>
            <a:pPr marL="457200" lvl="0" indent="-228600" rtl="0">
              <a:spcBef>
                <a:spcPts val="0"/>
              </a:spcBef>
              <a:buClr>
                <a:schemeClr val="dk2"/>
              </a:buClr>
              <a:buAutoNum type="arabicPeriod"/>
            </a:pPr>
            <a:r>
              <a:rPr lang="en-US" b="1">
                <a:solidFill>
                  <a:schemeClr val="dk2"/>
                </a:solidFill>
              </a:rPr>
              <a:t>Determinar cómo Geografía e industrias están conectados.</a:t>
            </a:r>
          </a:p>
          <a:p>
            <a:pPr marL="457200" lvl="0" indent="-228600" rtl="0">
              <a:spcBef>
                <a:spcPts val="0"/>
              </a:spcBef>
              <a:buClr>
                <a:schemeClr val="dk2"/>
              </a:buClr>
              <a:buAutoNum type="arabicPeriod"/>
            </a:pPr>
            <a:r>
              <a:rPr lang="en-US" b="1">
                <a:solidFill>
                  <a:schemeClr val="dk2"/>
                </a:solidFill>
              </a:rPr>
              <a:t>Escribe un breve párrafo para compartir sus hallazgos</a:t>
            </a:r>
            <a:r>
              <a:rPr lang="en-US">
                <a:solidFill>
                  <a:schemeClr val="dk2"/>
                </a:solidFill>
              </a:rPr>
              <a:t>.</a:t>
            </a:r>
            <a:br>
              <a:rPr lang="en-US">
                <a:solidFill>
                  <a:schemeClr val="dk2"/>
                </a:solidFill>
              </a:rPr>
            </a:br>
            <a:endParaRPr lang="en-US">
              <a:solidFill>
                <a:schemeClr val="dk2"/>
              </a:solidFill>
            </a:endParaRPr>
          </a:p>
        </p:txBody>
      </p:sp>
      <p:sp>
        <p:nvSpPr>
          <p:cNvPr id="141" name="Shape 141"/>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Vocabulario</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estación de crecimiento: </a:t>
            </a:r>
            <a:r>
              <a:rPr lang="en-US" sz="1600">
                <a:solidFill>
                  <a:schemeClr val="dk2"/>
                </a:solidFill>
                <a:latin typeface="Source Sans Pro"/>
                <a:ea typeface="Source Sans Pro"/>
                <a:cs typeface="Source Sans Pro"/>
                <a:sym typeface="Source Sans Pro"/>
              </a:rPr>
              <a:t>la época del año cuando está caliente lo suficiente para que las plantas crecen</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marea: </a:t>
            </a:r>
            <a:r>
              <a:rPr lang="en-US" sz="1600">
                <a:solidFill>
                  <a:schemeClr val="dk2"/>
                </a:solidFill>
                <a:latin typeface="Source Sans Pro"/>
                <a:ea typeface="Source Sans Pro"/>
                <a:cs typeface="Source Sans Pro"/>
                <a:sym typeface="Source Sans Pro"/>
              </a:rPr>
              <a:t>el agua en los ríos y arroyos que sube y baja todos los días con las mareas del océano</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línea de la caída: </a:t>
            </a:r>
            <a:r>
              <a:rPr lang="en-US" sz="1600">
                <a:solidFill>
                  <a:schemeClr val="dk2"/>
                </a:solidFill>
                <a:latin typeface="Source Sans Pro"/>
                <a:ea typeface="Source Sans Pro"/>
                <a:cs typeface="Source Sans Pro"/>
                <a:sym typeface="Source Sans Pro"/>
              </a:rPr>
              <a:t>la zona en que los ríos que fluyen de tierras altas a las tierras bajas a menudo forman cascadas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Las colonias del Sur Geografía y Economía</a:t>
            </a:r>
          </a:p>
        </p:txBody>
      </p:sp>
      <p:sp>
        <p:nvSpPr>
          <p:cNvPr id="148" name="Shape 148"/>
          <p:cNvSpPr txBox="1"/>
          <p:nvPr/>
        </p:nvSpPr>
        <p:spPr>
          <a:xfrm>
            <a:off x="2889475" y="1155100"/>
            <a:ext cx="6117900" cy="4054500"/>
          </a:xfrm>
          <a:prstGeom prst="rect">
            <a:avLst/>
          </a:prstGeom>
          <a:noFill/>
          <a:ln>
            <a:noFill/>
          </a:ln>
        </p:spPr>
        <p:txBody>
          <a:bodyPr lIns="91425" tIns="91425" rIns="91425" bIns="91425" anchor="t" anchorCtr="0">
            <a:noAutofit/>
          </a:bodyPr>
          <a:lstStyle/>
          <a:p>
            <a:pPr lvl="0" rtl="0">
              <a:spcBef>
                <a:spcPts val="0"/>
              </a:spcBef>
              <a:buNone/>
            </a:pPr>
            <a:r>
              <a:rPr lang="en-US" sz="1800" b="1"/>
              <a:t>Las colonias del Sur tenía el mejor clima y la tierra para el cultivo. El clima era cálido casi todo el año. El suelo era rico. La estación de crecimiento se prolongó durante siete u ocho meses. Los numerosos cursos de agua a lo largo de la costa sur de la región formaron la marea. Las mareas oceánicas hicieron ríos suben y bajan tanto como 150 millas de la costa. La línea de la caída era a lo largo del rango de los Montes Apalaches. Allí, los ríos fluían de tierras altas para disminuir tierras. La travesía era la tierra en la parte trasera de la zona en la que la mayoría de los colonos se asentaron. Fue empinada y cubierta de bosques. Granjas eran pequeñas. Los colonos cazaban y pescaban para alimentarse.</a:t>
            </a:r>
          </a:p>
        </p:txBody>
      </p:sp>
      <p:sp>
        <p:nvSpPr>
          <p:cNvPr id="149" name="Shape 149"/>
          <p:cNvSpPr txBox="1"/>
          <p:nvPr/>
        </p:nvSpPr>
        <p:spPr>
          <a:xfrm>
            <a:off x="7072025" y="712200"/>
            <a:ext cx="1752600" cy="364800"/>
          </a:xfrm>
          <a:prstGeom prst="rect">
            <a:avLst/>
          </a:prstGeom>
          <a:noFill/>
          <a:ln>
            <a:noFill/>
          </a:ln>
        </p:spPr>
        <p:txBody>
          <a:bodyPr lIns="91425" tIns="91425" rIns="91425" bIns="91425" anchor="t" anchorCtr="0">
            <a:noAutofit/>
          </a:bodyPr>
          <a:lstStyle/>
          <a:p>
            <a:pPr lvl="0" rtl="0">
              <a:spcBef>
                <a:spcPts val="0"/>
              </a:spcBef>
              <a:buNone/>
            </a:pPr>
            <a:r>
              <a:rPr lang="en-US" b="1"/>
              <a:t>Habilidad - You Do</a:t>
            </a:r>
          </a:p>
        </p:txBody>
      </p:sp>
      <p:sp>
        <p:nvSpPr>
          <p:cNvPr id="150" name="Shape 150"/>
          <p:cNvSpPr/>
          <p:nvPr/>
        </p:nvSpPr>
        <p:spPr>
          <a:xfrm>
            <a:off x="257100" y="1483475"/>
            <a:ext cx="2459700" cy="34602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rgbClr val="000000"/>
              </a:buClr>
              <a:buNone/>
            </a:pPr>
            <a:r>
              <a:rPr lang="en-US" b="1">
                <a:solidFill>
                  <a:schemeClr val="dk2"/>
                </a:solidFill>
              </a:rPr>
              <a:t>Pasos de habilidad</a:t>
            </a:r>
          </a:p>
          <a:p>
            <a:pPr marL="457200" lvl="0" indent="-228600" rtl="0">
              <a:spcBef>
                <a:spcPts val="0"/>
              </a:spcBef>
              <a:buClr>
                <a:schemeClr val="dk2"/>
              </a:buClr>
              <a:buAutoNum type="arabicPeriod"/>
            </a:pPr>
            <a:r>
              <a:rPr lang="en-US" b="1">
                <a:solidFill>
                  <a:schemeClr val="dk2"/>
                </a:solidFill>
              </a:rPr>
              <a:t>Lee el texto</a:t>
            </a:r>
          </a:p>
          <a:p>
            <a:pPr marL="457200" lvl="0" indent="-228600" rtl="0">
              <a:spcBef>
                <a:spcPts val="0"/>
              </a:spcBef>
              <a:buClr>
                <a:schemeClr val="dk2"/>
              </a:buClr>
              <a:buAutoNum type="arabicPeriod"/>
            </a:pPr>
            <a:r>
              <a:rPr lang="en-US" b="1">
                <a:solidFill>
                  <a:schemeClr val="dk2"/>
                </a:solidFill>
              </a:rPr>
              <a:t>Resaltar la información </a:t>
            </a:r>
            <a:r>
              <a:rPr lang="en-US" b="1">
                <a:solidFill>
                  <a:schemeClr val="dk2"/>
                </a:solidFill>
                <a:highlight>
                  <a:srgbClr val="FFF2CC"/>
                </a:highlight>
              </a:rPr>
              <a:t>Geografía </a:t>
            </a:r>
            <a:r>
              <a:rPr lang="en-US" b="1">
                <a:solidFill>
                  <a:schemeClr val="dk2"/>
                </a:solidFill>
              </a:rPr>
              <a:t>en </a:t>
            </a:r>
            <a:r>
              <a:rPr lang="en-US" b="1">
                <a:solidFill>
                  <a:schemeClr val="dk2"/>
                </a:solidFill>
                <a:highlight>
                  <a:srgbClr val="FFF2CC"/>
                </a:highlight>
              </a:rPr>
              <a:t>amarillo.</a:t>
            </a:r>
          </a:p>
          <a:p>
            <a:pPr marL="457200" lvl="0" indent="-228600" rtl="0">
              <a:spcBef>
                <a:spcPts val="0"/>
              </a:spcBef>
              <a:buClr>
                <a:schemeClr val="dk2"/>
              </a:buClr>
              <a:buAutoNum type="arabicPeriod"/>
            </a:pPr>
            <a:r>
              <a:rPr lang="en-US" b="1">
                <a:solidFill>
                  <a:schemeClr val="dk2"/>
                </a:solidFill>
                <a:highlight>
                  <a:srgbClr val="F4CCCC"/>
                </a:highlight>
              </a:rPr>
              <a:t>Economía</a:t>
            </a:r>
            <a:r>
              <a:rPr lang="en-US" b="1">
                <a:solidFill>
                  <a:schemeClr val="dk2"/>
                </a:solidFill>
              </a:rPr>
              <a:t> resaltar la información en</a:t>
            </a:r>
            <a:r>
              <a:rPr lang="en-US" b="1">
                <a:solidFill>
                  <a:schemeClr val="dk2"/>
                </a:solidFill>
                <a:highlight>
                  <a:srgbClr val="F4CCCC"/>
                </a:highlight>
              </a:rPr>
              <a:t> rosa</a:t>
            </a:r>
            <a:r>
              <a:rPr lang="en-US" b="1">
                <a:solidFill>
                  <a:schemeClr val="dk2"/>
                </a:solidFill>
              </a:rPr>
              <a:t>.</a:t>
            </a:r>
          </a:p>
          <a:p>
            <a:pPr marL="457200" lvl="0" indent="-228600" rtl="0">
              <a:spcBef>
                <a:spcPts val="0"/>
              </a:spcBef>
              <a:buClr>
                <a:schemeClr val="dk2"/>
              </a:buClr>
              <a:buAutoNum type="arabicPeriod"/>
            </a:pPr>
            <a:r>
              <a:rPr lang="en-US" b="1">
                <a:solidFill>
                  <a:schemeClr val="dk2"/>
                </a:solidFill>
              </a:rPr>
              <a:t>Determinar cómo Geografía e industrias están conectados.</a:t>
            </a:r>
          </a:p>
          <a:p>
            <a:pPr marL="457200" lvl="0" indent="-228600" rtl="0">
              <a:spcBef>
                <a:spcPts val="0"/>
              </a:spcBef>
              <a:buClr>
                <a:schemeClr val="dk2"/>
              </a:buClr>
              <a:buAutoNum type="arabicPeriod"/>
            </a:pPr>
            <a:r>
              <a:rPr lang="en-US" b="1">
                <a:solidFill>
                  <a:schemeClr val="dk2"/>
                </a:solidFill>
              </a:rPr>
              <a:t>Escribe un breve párrafo para compartir sus hallazgos</a:t>
            </a:r>
            <a:r>
              <a:rPr lang="en-US">
                <a:solidFill>
                  <a:schemeClr val="dk2"/>
                </a:solidFill>
              </a:rPr>
              <a:t>.</a:t>
            </a:r>
            <a:br>
              <a:rPr lang="en-US">
                <a:solidFill>
                  <a:schemeClr val="dk2"/>
                </a:solidFill>
              </a:rPr>
            </a:br>
            <a:endParaRPr lang="en-US">
              <a:solidFill>
                <a:schemeClr val="dk2"/>
              </a:solidFill>
            </a:endParaRPr>
          </a:p>
        </p:txBody>
      </p:sp>
      <p:sp>
        <p:nvSpPr>
          <p:cNvPr id="151" name="Shape 151"/>
          <p:cNvSpPr/>
          <p:nvPr/>
        </p:nvSpPr>
        <p:spPr>
          <a:xfrm>
            <a:off x="312675" y="5287675"/>
            <a:ext cx="8556900" cy="1375800"/>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Clr>
                <a:schemeClr val="dk2"/>
              </a:buClr>
              <a:buSzPct val="68750"/>
              <a:buFont typeface="Arial"/>
              <a:buNone/>
            </a:pPr>
            <a:r>
              <a:rPr lang="en-US" sz="1600" b="1" u="sng">
                <a:solidFill>
                  <a:schemeClr val="dk2"/>
                </a:solidFill>
                <a:latin typeface="Source Sans Pro"/>
                <a:ea typeface="Source Sans Pro"/>
                <a:cs typeface="Source Sans Pro"/>
                <a:sym typeface="Source Sans Pro"/>
              </a:rPr>
              <a:t>Vocabulario</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estación de crecimiento: </a:t>
            </a:r>
            <a:r>
              <a:rPr lang="en-US" sz="1600">
                <a:solidFill>
                  <a:schemeClr val="dk2"/>
                </a:solidFill>
                <a:latin typeface="Source Sans Pro"/>
                <a:ea typeface="Source Sans Pro"/>
                <a:cs typeface="Source Sans Pro"/>
                <a:sym typeface="Source Sans Pro"/>
              </a:rPr>
              <a:t>la época del año cuando está caliente lo suficiente para que las plantas crecen</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marea: </a:t>
            </a:r>
            <a:r>
              <a:rPr lang="en-US" sz="1600">
                <a:solidFill>
                  <a:schemeClr val="dk2"/>
                </a:solidFill>
                <a:latin typeface="Source Sans Pro"/>
                <a:ea typeface="Source Sans Pro"/>
                <a:cs typeface="Source Sans Pro"/>
                <a:sym typeface="Source Sans Pro"/>
              </a:rPr>
              <a:t>el agua en los ríos y arroyos que sube y baja todos los días con las mareas del océano</a:t>
            </a:r>
          </a:p>
          <a:p>
            <a:pPr lvl="0" rtl="0">
              <a:spcBef>
                <a:spcPts val="0"/>
              </a:spcBef>
              <a:buClr>
                <a:schemeClr val="dk2"/>
              </a:buClr>
              <a:buSzPct val="68750"/>
              <a:buFont typeface="Arial"/>
              <a:buNone/>
            </a:pPr>
            <a:r>
              <a:rPr lang="en-US" sz="1600" b="1">
                <a:solidFill>
                  <a:schemeClr val="dk2"/>
                </a:solidFill>
                <a:latin typeface="Source Sans Pro"/>
                <a:ea typeface="Source Sans Pro"/>
                <a:cs typeface="Source Sans Pro"/>
                <a:sym typeface="Source Sans Pro"/>
              </a:rPr>
              <a:t>línea de la caída: </a:t>
            </a:r>
            <a:r>
              <a:rPr lang="en-US" sz="1600">
                <a:solidFill>
                  <a:schemeClr val="dk2"/>
                </a:solidFill>
                <a:latin typeface="Source Sans Pro"/>
                <a:ea typeface="Source Sans Pro"/>
                <a:cs typeface="Source Sans Pro"/>
                <a:sym typeface="Source Sans Pro"/>
              </a:rPr>
              <a:t>la zona en que los ríos que fluyen de tierras altas a las tierras bajas a menudo forman cascadas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311700" y="593375"/>
            <a:ext cx="7043100" cy="640200"/>
          </a:xfrm>
          <a:prstGeom prst="rect">
            <a:avLst/>
          </a:prstGeom>
        </p:spPr>
        <p:txBody>
          <a:bodyPr lIns="91425" tIns="91425" rIns="91425" bIns="91425" anchor="t" anchorCtr="0">
            <a:noAutofit/>
          </a:bodyPr>
          <a:lstStyle/>
          <a:p>
            <a:pPr lvl="0" rtl="0">
              <a:spcBef>
                <a:spcPts val="0"/>
              </a:spcBef>
              <a:buNone/>
            </a:pPr>
            <a:r>
              <a:rPr lang="en-US" sz="2400"/>
              <a:t>Cierre</a:t>
            </a:r>
          </a:p>
        </p:txBody>
      </p:sp>
      <p:sp>
        <p:nvSpPr>
          <p:cNvPr id="158" name="Shape 158"/>
          <p:cNvSpPr txBox="1"/>
          <p:nvPr/>
        </p:nvSpPr>
        <p:spPr>
          <a:xfrm>
            <a:off x="455125" y="1160375"/>
            <a:ext cx="7799400" cy="4054500"/>
          </a:xfrm>
          <a:prstGeom prst="rect">
            <a:avLst/>
          </a:prstGeom>
          <a:noFill/>
          <a:ln>
            <a:noFill/>
          </a:ln>
        </p:spPr>
        <p:txBody>
          <a:bodyPr lIns="91425" tIns="91425" rIns="91425" bIns="91425" anchor="t" anchorCtr="0">
            <a:noAutofit/>
          </a:bodyPr>
          <a:lstStyle/>
          <a:p>
            <a:pPr marL="457200" lvl="0" indent="-342900" rtl="0">
              <a:spcBef>
                <a:spcPts val="0"/>
              </a:spcBef>
              <a:buSzPct val="100000"/>
              <a:buAutoNum type="arabicPeriod"/>
            </a:pPr>
            <a:r>
              <a:rPr lang="en-US" sz="1800" b="1"/>
              <a:t>Haga una tabla identificando las industrias primarias en cada región de las 13 colonias.</a:t>
            </a:r>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marL="457200" lvl="0" indent="-342900" rtl="0">
              <a:spcBef>
                <a:spcPts val="0"/>
              </a:spcBef>
              <a:buSzPct val="100000"/>
              <a:buAutoNum type="arabicPeriod"/>
            </a:pPr>
            <a:r>
              <a:rPr lang="en-US" sz="1800" b="1"/>
              <a:t>Escribe un párrafo para compartir sus hallazgos acerca de cómo la geografía de las 3 regiones de las 13 colonias inglesas afectada su economía y la industria.</a:t>
            </a:r>
          </a:p>
        </p:txBody>
      </p:sp>
      <p:sp>
        <p:nvSpPr>
          <p:cNvPr id="159" name="Shape 159"/>
          <p:cNvSpPr txBox="1"/>
          <p:nvPr/>
        </p:nvSpPr>
        <p:spPr>
          <a:xfrm>
            <a:off x="7354800" y="712200"/>
            <a:ext cx="1469700" cy="364800"/>
          </a:xfrm>
          <a:prstGeom prst="rect">
            <a:avLst/>
          </a:prstGeom>
          <a:noFill/>
          <a:ln>
            <a:noFill/>
          </a:ln>
        </p:spPr>
        <p:txBody>
          <a:bodyPr lIns="91425" tIns="91425" rIns="91425" bIns="91425" anchor="t" anchorCtr="0">
            <a:noAutofit/>
          </a:bodyPr>
          <a:lstStyle/>
          <a:p>
            <a:pPr lvl="0" rtl="0">
              <a:spcBef>
                <a:spcPts val="0"/>
              </a:spcBef>
              <a:buNone/>
            </a:pPr>
            <a:r>
              <a:rPr lang="en-US" b="1"/>
              <a:t>Cierre</a:t>
            </a:r>
          </a:p>
        </p:txBody>
      </p:sp>
      <p:graphicFrame>
        <p:nvGraphicFramePr>
          <p:cNvPr id="160" name="Shape 160"/>
          <p:cNvGraphicFramePr/>
          <p:nvPr/>
        </p:nvGraphicFramePr>
        <p:xfrm>
          <a:off x="1057225" y="2094175"/>
          <a:ext cx="7239000" cy="2072580"/>
        </p:xfrm>
        <a:graphic>
          <a:graphicData uri="http://schemas.openxmlformats.org/drawingml/2006/table">
            <a:tbl>
              <a:tblPr>
                <a:noFill/>
                <a:tableStyleId>{F4734AEE-D95D-43F6-9B15-9280E5303511}</a:tableStyleId>
              </a:tblPr>
              <a:tblGrid>
                <a:gridCol w="2413000"/>
                <a:gridCol w="2413000"/>
                <a:gridCol w="2413000"/>
              </a:tblGrid>
              <a:tr h="381000">
                <a:tc>
                  <a:txBody>
                    <a:bodyPr/>
                    <a:lstStyle/>
                    <a:p>
                      <a:pPr lvl="0">
                        <a:spcBef>
                          <a:spcPts val="0"/>
                        </a:spcBef>
                        <a:buNone/>
                      </a:pPr>
                      <a:r>
                        <a:rPr lang="en-US" b="1"/>
                        <a:t>Las colonias de Nueva Inglaterra</a:t>
                      </a:r>
                    </a:p>
                  </a:txBody>
                  <a:tcPr marL="91425" marR="91425" marT="91425" marB="91425"/>
                </a:tc>
                <a:tc>
                  <a:txBody>
                    <a:bodyPr/>
                    <a:lstStyle/>
                    <a:p>
                      <a:pPr lvl="0">
                        <a:spcBef>
                          <a:spcPts val="0"/>
                        </a:spcBef>
                        <a:buNone/>
                      </a:pPr>
                      <a:r>
                        <a:rPr lang="en-US" b="1"/>
                        <a:t>Las colonias medias</a:t>
                      </a:r>
                    </a:p>
                  </a:txBody>
                  <a:tcPr marL="91425" marR="91425" marT="91425" marB="91425"/>
                </a:tc>
                <a:tc>
                  <a:txBody>
                    <a:bodyPr/>
                    <a:lstStyle/>
                    <a:p>
                      <a:pPr lvl="0">
                        <a:spcBef>
                          <a:spcPts val="0"/>
                        </a:spcBef>
                        <a:buNone/>
                      </a:pPr>
                      <a:r>
                        <a:rPr lang="en-US" b="1"/>
                        <a:t>Las colonias del sur</a:t>
                      </a:r>
                    </a:p>
                  </a:txBody>
                  <a:tcPr marL="91425" marR="91425" marT="91425" marB="91425"/>
                </a:tc>
              </a:tr>
              <a:tr h="381000">
                <a:tc>
                  <a:txBody>
                    <a:bodyPr/>
                    <a:lstStyle/>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txBody>
                  <a:tcPr marL="91425" marR="91425" marT="91425" marB="91425"/>
                </a:tc>
                <a:tc>
                  <a:txBody>
                    <a:bodyPr/>
                    <a:lstStyle/>
                    <a:p>
                      <a:pPr lvl="0">
                        <a:spcBef>
                          <a:spcPts val="0"/>
                        </a:spcBef>
                        <a:buNone/>
                      </a:pPr>
                      <a:endParaRP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1508</Words>
  <Application>Microsoft Office PowerPoint</Application>
  <PresentationFormat>On-screen Show (4:3)</PresentationFormat>
  <Paragraphs>112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Raleway</vt:lpstr>
      <vt:lpstr>Source Sans Pro</vt:lpstr>
      <vt:lpstr>Arial</vt:lpstr>
      <vt:lpstr>Noto Sans Symbols</vt:lpstr>
      <vt:lpstr>Calibri</vt:lpstr>
      <vt:lpstr>plum</vt:lpstr>
      <vt:lpstr>Ven en silencio Tome un pedazo de papel, bolígrafo o un lápiz</vt:lpstr>
      <vt:lpstr>Objetivo: Identificar las industrias primarias en las 13 colonias inglesas y describir cómo la geografía afectó a la economía.</vt:lpstr>
      <vt:lpstr>13 Colonias Inglés</vt:lpstr>
      <vt:lpstr>Pertinencia</vt:lpstr>
      <vt:lpstr>Pasos de habilidad</vt:lpstr>
      <vt:lpstr>Colonias de Nueva Inglaterra Geografía y Economía</vt:lpstr>
      <vt:lpstr>Colonias de Nueva Inglaterra Geografía y Economía</vt:lpstr>
      <vt:lpstr>Medio Colonias Geografía y Economía</vt:lpstr>
      <vt:lpstr>Las colonias del Sur Geografía y Economía</vt:lpstr>
      <vt:lpstr>Cierre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 en silencio Tome un pedazo de papel, bolígrafo o un lápiz</dc:title>
  <dc:creator>Terrilyn</dc:creator>
  <cp:lastModifiedBy>Microsoft account</cp:lastModifiedBy>
  <cp:revision>1</cp:revision>
  <dcterms:modified xsi:type="dcterms:W3CDTF">2016-11-26T07:45:29Z</dcterms:modified>
</cp:coreProperties>
</file>